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82" r:id="rId3"/>
    <p:sldId id="766" r:id="rId4"/>
    <p:sldId id="1603" r:id="rId5"/>
    <p:sldId id="1587" r:id="rId6"/>
    <p:sldId id="1588" r:id="rId7"/>
    <p:sldId id="1589" r:id="rId8"/>
    <p:sldId id="1597" r:id="rId9"/>
    <p:sldId id="1606" r:id="rId10"/>
    <p:sldId id="1607" r:id="rId11"/>
    <p:sldId id="1608" r:id="rId12"/>
    <p:sldId id="1609" r:id="rId13"/>
    <p:sldId id="1610" r:id="rId14"/>
    <p:sldId id="1611" r:id="rId15"/>
    <p:sldId id="1612" r:id="rId16"/>
    <p:sldId id="1614" r:id="rId17"/>
    <p:sldId id="1629" r:id="rId18"/>
    <p:sldId id="1630" r:id="rId19"/>
    <p:sldId id="1613" r:id="rId20"/>
    <p:sldId id="1615" r:id="rId21"/>
    <p:sldId id="1628" r:id="rId22"/>
    <p:sldId id="1627" r:id="rId23"/>
    <p:sldId id="1631" r:id="rId24"/>
    <p:sldId id="15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77"/>
    <p:restoredTop sz="96966"/>
  </p:normalViewPr>
  <p:slideViewPr>
    <p:cSldViewPr snapToGrid="0">
      <p:cViewPr varScale="1">
        <p:scale>
          <a:sx n="128" d="100"/>
          <a:sy n="128" d="100"/>
        </p:scale>
        <p:origin x="4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97E39-7308-AE41-B4E0-50B8073CCBBF}" type="datetimeFigureOut">
              <a:rPr lang="en-US" smtClean="0"/>
              <a:t>12/21/23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00D79-C5FE-A041-8D16-F3DEFE632816}" type="slidenum">
              <a:rPr lang="en-US" smtClean="0"/>
              <a:t>‹#›</a:t>
            </a:fld>
            <a:endParaRPr lang="en-US" dirty="0"/>
          </a:p>
        </p:txBody>
      </p:sp>
    </p:spTree>
    <p:extLst>
      <p:ext uri="{BB962C8B-B14F-4D97-AF65-F5344CB8AC3E}">
        <p14:creationId xmlns:p14="http://schemas.microsoft.com/office/powerpoint/2010/main" val="23022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9027F2-93BC-F448-8BD3-47D173A5E622}" type="slidenum">
              <a:rPr lang="en-US" smtClean="0"/>
              <a:t>1</a:t>
            </a:fld>
            <a:endParaRPr lang="en-US" dirty="0"/>
          </a:p>
        </p:txBody>
      </p:sp>
    </p:spTree>
    <p:extLst>
      <p:ext uri="{BB962C8B-B14F-4D97-AF65-F5344CB8AC3E}">
        <p14:creationId xmlns:p14="http://schemas.microsoft.com/office/powerpoint/2010/main" val="3639635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9027F2-93BC-F448-8BD3-47D173A5E622}" type="slidenum">
              <a:rPr lang="en-US" smtClean="0"/>
              <a:t>3</a:t>
            </a:fld>
            <a:endParaRPr lang="en-US" dirty="0"/>
          </a:p>
        </p:txBody>
      </p:sp>
    </p:spTree>
    <p:extLst>
      <p:ext uri="{BB962C8B-B14F-4D97-AF65-F5344CB8AC3E}">
        <p14:creationId xmlns:p14="http://schemas.microsoft.com/office/powerpoint/2010/main" val="360030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9027F2-93BC-F448-8BD3-47D173A5E622}" type="slidenum">
              <a:rPr lang="en-US" smtClean="0"/>
              <a:t>21</a:t>
            </a:fld>
            <a:endParaRPr lang="en-US" dirty="0"/>
          </a:p>
        </p:txBody>
      </p:sp>
    </p:spTree>
    <p:extLst>
      <p:ext uri="{BB962C8B-B14F-4D97-AF65-F5344CB8AC3E}">
        <p14:creationId xmlns:p14="http://schemas.microsoft.com/office/powerpoint/2010/main" val="643030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9027F2-93BC-F448-8BD3-47D173A5E622}" type="slidenum">
              <a:rPr lang="en-US" smtClean="0"/>
              <a:t>24</a:t>
            </a:fld>
            <a:endParaRPr lang="en-US" dirty="0"/>
          </a:p>
        </p:txBody>
      </p:sp>
    </p:spTree>
    <p:extLst>
      <p:ext uri="{BB962C8B-B14F-4D97-AF65-F5344CB8AC3E}">
        <p14:creationId xmlns:p14="http://schemas.microsoft.com/office/powerpoint/2010/main" val="3778001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EAEF-5C10-C851-4E88-1C66BAB47B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F624EF-CC69-8B61-662A-61B26D543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42F7B0-DA59-8D7D-C34A-A3DBAD06B34D}"/>
              </a:ext>
            </a:extLst>
          </p:cNvPr>
          <p:cNvSpPr>
            <a:spLocks noGrp="1"/>
          </p:cNvSpPr>
          <p:nvPr>
            <p:ph type="dt" sz="half" idx="10"/>
          </p:nvPr>
        </p:nvSpPr>
        <p:spPr/>
        <p:txBody>
          <a:bodyPr/>
          <a:lstStyle/>
          <a:p>
            <a:fld id="{1233AFE7-46CE-3C42-BA9D-D7EBBFBB9BB3}" type="datetimeFigureOut">
              <a:rPr lang="en-US" smtClean="0"/>
              <a:t>12/21/23</a:t>
            </a:fld>
            <a:endParaRPr lang="en-US" dirty="0"/>
          </a:p>
        </p:txBody>
      </p:sp>
      <p:sp>
        <p:nvSpPr>
          <p:cNvPr id="5" name="Footer Placeholder 4">
            <a:extLst>
              <a:ext uri="{FF2B5EF4-FFF2-40B4-BE49-F238E27FC236}">
                <a16:creationId xmlns:a16="http://schemas.microsoft.com/office/drawing/2014/main" id="{F178867E-D16C-3132-5C12-7C4A0389C7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865196-0964-CB4D-4802-9BF7648DED5A}"/>
              </a:ext>
            </a:extLst>
          </p:cNvPr>
          <p:cNvSpPr>
            <a:spLocks noGrp="1"/>
          </p:cNvSpPr>
          <p:nvPr>
            <p:ph type="sldNum" sz="quarter" idx="12"/>
          </p:nvPr>
        </p:nvSpPr>
        <p:spPr/>
        <p:txBody>
          <a:bodyPr/>
          <a:lstStyle/>
          <a:p>
            <a:fld id="{C30839FF-BCF8-CE43-B1FE-D42F6EDA7645}" type="slidenum">
              <a:rPr lang="en-US" smtClean="0"/>
              <a:t>‹#›</a:t>
            </a:fld>
            <a:endParaRPr lang="en-US" dirty="0"/>
          </a:p>
        </p:txBody>
      </p:sp>
    </p:spTree>
    <p:extLst>
      <p:ext uri="{BB962C8B-B14F-4D97-AF65-F5344CB8AC3E}">
        <p14:creationId xmlns:p14="http://schemas.microsoft.com/office/powerpoint/2010/main" val="2790033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89E88-C061-D4A4-0AB4-7764D70847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BF1CA7-13DC-FF46-9515-4499A009D9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DE08B-261F-B8FC-723B-9D5168B86BF7}"/>
              </a:ext>
            </a:extLst>
          </p:cNvPr>
          <p:cNvSpPr>
            <a:spLocks noGrp="1"/>
          </p:cNvSpPr>
          <p:nvPr>
            <p:ph type="dt" sz="half" idx="10"/>
          </p:nvPr>
        </p:nvSpPr>
        <p:spPr/>
        <p:txBody>
          <a:bodyPr/>
          <a:lstStyle/>
          <a:p>
            <a:fld id="{1233AFE7-46CE-3C42-BA9D-D7EBBFBB9BB3}" type="datetimeFigureOut">
              <a:rPr lang="en-US" smtClean="0"/>
              <a:t>12/21/23</a:t>
            </a:fld>
            <a:endParaRPr lang="en-US" dirty="0"/>
          </a:p>
        </p:txBody>
      </p:sp>
      <p:sp>
        <p:nvSpPr>
          <p:cNvPr id="5" name="Footer Placeholder 4">
            <a:extLst>
              <a:ext uri="{FF2B5EF4-FFF2-40B4-BE49-F238E27FC236}">
                <a16:creationId xmlns:a16="http://schemas.microsoft.com/office/drawing/2014/main" id="{CBCC32A4-E506-F5A2-C5FD-9C8FC4D938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88FA19-C1FB-FEC8-1BC0-011D75B4EF1A}"/>
              </a:ext>
            </a:extLst>
          </p:cNvPr>
          <p:cNvSpPr>
            <a:spLocks noGrp="1"/>
          </p:cNvSpPr>
          <p:nvPr>
            <p:ph type="sldNum" sz="quarter" idx="12"/>
          </p:nvPr>
        </p:nvSpPr>
        <p:spPr/>
        <p:txBody>
          <a:bodyPr/>
          <a:lstStyle/>
          <a:p>
            <a:fld id="{C30839FF-BCF8-CE43-B1FE-D42F6EDA7645}" type="slidenum">
              <a:rPr lang="en-US" smtClean="0"/>
              <a:t>‹#›</a:t>
            </a:fld>
            <a:endParaRPr lang="en-US" dirty="0"/>
          </a:p>
        </p:txBody>
      </p:sp>
    </p:spTree>
    <p:extLst>
      <p:ext uri="{BB962C8B-B14F-4D97-AF65-F5344CB8AC3E}">
        <p14:creationId xmlns:p14="http://schemas.microsoft.com/office/powerpoint/2010/main" val="63265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B4FA2B-209F-A681-7DBB-E385404B0C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9F80C9-13E0-B9E0-7ACE-5CA39F6910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1165C-45B7-5E90-5826-353F2BD3EB87}"/>
              </a:ext>
            </a:extLst>
          </p:cNvPr>
          <p:cNvSpPr>
            <a:spLocks noGrp="1"/>
          </p:cNvSpPr>
          <p:nvPr>
            <p:ph type="dt" sz="half" idx="10"/>
          </p:nvPr>
        </p:nvSpPr>
        <p:spPr/>
        <p:txBody>
          <a:bodyPr/>
          <a:lstStyle/>
          <a:p>
            <a:fld id="{1233AFE7-46CE-3C42-BA9D-D7EBBFBB9BB3}" type="datetimeFigureOut">
              <a:rPr lang="en-US" smtClean="0"/>
              <a:t>12/21/23</a:t>
            </a:fld>
            <a:endParaRPr lang="en-US" dirty="0"/>
          </a:p>
        </p:txBody>
      </p:sp>
      <p:sp>
        <p:nvSpPr>
          <p:cNvPr id="5" name="Footer Placeholder 4">
            <a:extLst>
              <a:ext uri="{FF2B5EF4-FFF2-40B4-BE49-F238E27FC236}">
                <a16:creationId xmlns:a16="http://schemas.microsoft.com/office/drawing/2014/main" id="{A8DAA8C7-CD87-9F88-A584-C616DD543F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1F287E-52CB-A3E2-E60F-9C61D126D823}"/>
              </a:ext>
            </a:extLst>
          </p:cNvPr>
          <p:cNvSpPr>
            <a:spLocks noGrp="1"/>
          </p:cNvSpPr>
          <p:nvPr>
            <p:ph type="sldNum" sz="quarter" idx="12"/>
          </p:nvPr>
        </p:nvSpPr>
        <p:spPr/>
        <p:txBody>
          <a:bodyPr/>
          <a:lstStyle/>
          <a:p>
            <a:fld id="{C30839FF-BCF8-CE43-B1FE-D42F6EDA7645}" type="slidenum">
              <a:rPr lang="en-US" smtClean="0"/>
              <a:t>‹#›</a:t>
            </a:fld>
            <a:endParaRPr lang="en-US" dirty="0"/>
          </a:p>
        </p:txBody>
      </p:sp>
    </p:spTree>
    <p:extLst>
      <p:ext uri="{BB962C8B-B14F-4D97-AF65-F5344CB8AC3E}">
        <p14:creationId xmlns:p14="http://schemas.microsoft.com/office/powerpoint/2010/main" val="347386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FE870-6C71-9C92-F808-8DBB508123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52DE28-FE4C-FAFA-59EC-DD72E4F7B2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34E6C-25F2-CE0F-3795-37D03EABF843}"/>
              </a:ext>
            </a:extLst>
          </p:cNvPr>
          <p:cNvSpPr>
            <a:spLocks noGrp="1"/>
          </p:cNvSpPr>
          <p:nvPr>
            <p:ph type="dt" sz="half" idx="10"/>
          </p:nvPr>
        </p:nvSpPr>
        <p:spPr/>
        <p:txBody>
          <a:bodyPr/>
          <a:lstStyle/>
          <a:p>
            <a:fld id="{1233AFE7-46CE-3C42-BA9D-D7EBBFBB9BB3}" type="datetimeFigureOut">
              <a:rPr lang="en-US" smtClean="0"/>
              <a:t>12/21/23</a:t>
            </a:fld>
            <a:endParaRPr lang="en-US" dirty="0"/>
          </a:p>
        </p:txBody>
      </p:sp>
      <p:sp>
        <p:nvSpPr>
          <p:cNvPr id="5" name="Footer Placeholder 4">
            <a:extLst>
              <a:ext uri="{FF2B5EF4-FFF2-40B4-BE49-F238E27FC236}">
                <a16:creationId xmlns:a16="http://schemas.microsoft.com/office/drawing/2014/main" id="{A0247C90-87EC-463C-A5A0-834D90DCB0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43BA76-D47D-CF1A-A1C3-4CBD23BD5F15}"/>
              </a:ext>
            </a:extLst>
          </p:cNvPr>
          <p:cNvSpPr>
            <a:spLocks noGrp="1"/>
          </p:cNvSpPr>
          <p:nvPr>
            <p:ph type="sldNum" sz="quarter" idx="12"/>
          </p:nvPr>
        </p:nvSpPr>
        <p:spPr/>
        <p:txBody>
          <a:bodyPr/>
          <a:lstStyle/>
          <a:p>
            <a:fld id="{C30839FF-BCF8-CE43-B1FE-D42F6EDA7645}" type="slidenum">
              <a:rPr lang="en-US" smtClean="0"/>
              <a:t>‹#›</a:t>
            </a:fld>
            <a:endParaRPr lang="en-US" dirty="0"/>
          </a:p>
        </p:txBody>
      </p:sp>
    </p:spTree>
    <p:extLst>
      <p:ext uri="{BB962C8B-B14F-4D97-AF65-F5344CB8AC3E}">
        <p14:creationId xmlns:p14="http://schemas.microsoft.com/office/powerpoint/2010/main" val="153695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27A9-E46C-F8D8-29CB-9177E2A5FC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F3D0F2-A487-47F8-904B-0B80296FF1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247D2-42C8-2C3C-D3B0-3605A928C182}"/>
              </a:ext>
            </a:extLst>
          </p:cNvPr>
          <p:cNvSpPr>
            <a:spLocks noGrp="1"/>
          </p:cNvSpPr>
          <p:nvPr>
            <p:ph type="dt" sz="half" idx="10"/>
          </p:nvPr>
        </p:nvSpPr>
        <p:spPr/>
        <p:txBody>
          <a:bodyPr/>
          <a:lstStyle/>
          <a:p>
            <a:fld id="{1233AFE7-46CE-3C42-BA9D-D7EBBFBB9BB3}" type="datetimeFigureOut">
              <a:rPr lang="en-US" smtClean="0"/>
              <a:t>12/21/23</a:t>
            </a:fld>
            <a:endParaRPr lang="en-US" dirty="0"/>
          </a:p>
        </p:txBody>
      </p:sp>
      <p:sp>
        <p:nvSpPr>
          <p:cNvPr id="5" name="Footer Placeholder 4">
            <a:extLst>
              <a:ext uri="{FF2B5EF4-FFF2-40B4-BE49-F238E27FC236}">
                <a16:creationId xmlns:a16="http://schemas.microsoft.com/office/drawing/2014/main" id="{37506CAE-E92E-A1A8-E2DC-9414B8A7BE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BF53CA-5D21-1FA5-8062-83542D63C1C5}"/>
              </a:ext>
            </a:extLst>
          </p:cNvPr>
          <p:cNvSpPr>
            <a:spLocks noGrp="1"/>
          </p:cNvSpPr>
          <p:nvPr>
            <p:ph type="sldNum" sz="quarter" idx="12"/>
          </p:nvPr>
        </p:nvSpPr>
        <p:spPr/>
        <p:txBody>
          <a:bodyPr/>
          <a:lstStyle/>
          <a:p>
            <a:fld id="{C30839FF-BCF8-CE43-B1FE-D42F6EDA7645}" type="slidenum">
              <a:rPr lang="en-US" smtClean="0"/>
              <a:t>‹#›</a:t>
            </a:fld>
            <a:endParaRPr lang="en-US" dirty="0"/>
          </a:p>
        </p:txBody>
      </p:sp>
    </p:spTree>
    <p:extLst>
      <p:ext uri="{BB962C8B-B14F-4D97-AF65-F5344CB8AC3E}">
        <p14:creationId xmlns:p14="http://schemas.microsoft.com/office/powerpoint/2010/main" val="80423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6BED-0527-DC70-9F00-A7C5A07BF8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7E7431-39C6-A469-F5BB-374360C3E8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B55A54-C695-7BCE-DB4A-0D576D4A78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5F7AFC-AD35-68B0-AB6E-13A15BBB0056}"/>
              </a:ext>
            </a:extLst>
          </p:cNvPr>
          <p:cNvSpPr>
            <a:spLocks noGrp="1"/>
          </p:cNvSpPr>
          <p:nvPr>
            <p:ph type="dt" sz="half" idx="10"/>
          </p:nvPr>
        </p:nvSpPr>
        <p:spPr/>
        <p:txBody>
          <a:bodyPr/>
          <a:lstStyle/>
          <a:p>
            <a:fld id="{1233AFE7-46CE-3C42-BA9D-D7EBBFBB9BB3}" type="datetimeFigureOut">
              <a:rPr lang="en-US" smtClean="0"/>
              <a:t>12/21/23</a:t>
            </a:fld>
            <a:endParaRPr lang="en-US" dirty="0"/>
          </a:p>
        </p:txBody>
      </p:sp>
      <p:sp>
        <p:nvSpPr>
          <p:cNvPr id="6" name="Footer Placeholder 5">
            <a:extLst>
              <a:ext uri="{FF2B5EF4-FFF2-40B4-BE49-F238E27FC236}">
                <a16:creationId xmlns:a16="http://schemas.microsoft.com/office/drawing/2014/main" id="{9AD32911-C70B-5961-88B4-C5444DF0E0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ED0B26-1539-C8F2-65F1-70916CEF944D}"/>
              </a:ext>
            </a:extLst>
          </p:cNvPr>
          <p:cNvSpPr>
            <a:spLocks noGrp="1"/>
          </p:cNvSpPr>
          <p:nvPr>
            <p:ph type="sldNum" sz="quarter" idx="12"/>
          </p:nvPr>
        </p:nvSpPr>
        <p:spPr/>
        <p:txBody>
          <a:bodyPr/>
          <a:lstStyle/>
          <a:p>
            <a:fld id="{C30839FF-BCF8-CE43-B1FE-D42F6EDA7645}" type="slidenum">
              <a:rPr lang="en-US" smtClean="0"/>
              <a:t>‹#›</a:t>
            </a:fld>
            <a:endParaRPr lang="en-US" dirty="0"/>
          </a:p>
        </p:txBody>
      </p:sp>
    </p:spTree>
    <p:extLst>
      <p:ext uri="{BB962C8B-B14F-4D97-AF65-F5344CB8AC3E}">
        <p14:creationId xmlns:p14="http://schemas.microsoft.com/office/powerpoint/2010/main" val="153135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9468-1D5A-6F54-446D-F26B954DFE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D0D325-7D90-0680-4DCC-D338C66CA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C12256-0505-85FE-C9F2-52F28A43D9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EE6EA7-E60B-04F7-953A-FD4A545D95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1EFC19-7BA2-14AC-2970-21C74135D6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6105A1-84F6-0D9E-D277-0A25D298A714}"/>
              </a:ext>
            </a:extLst>
          </p:cNvPr>
          <p:cNvSpPr>
            <a:spLocks noGrp="1"/>
          </p:cNvSpPr>
          <p:nvPr>
            <p:ph type="dt" sz="half" idx="10"/>
          </p:nvPr>
        </p:nvSpPr>
        <p:spPr/>
        <p:txBody>
          <a:bodyPr/>
          <a:lstStyle/>
          <a:p>
            <a:fld id="{1233AFE7-46CE-3C42-BA9D-D7EBBFBB9BB3}" type="datetimeFigureOut">
              <a:rPr lang="en-US" smtClean="0"/>
              <a:t>12/21/23</a:t>
            </a:fld>
            <a:endParaRPr lang="en-US" dirty="0"/>
          </a:p>
        </p:txBody>
      </p:sp>
      <p:sp>
        <p:nvSpPr>
          <p:cNvPr id="8" name="Footer Placeholder 7">
            <a:extLst>
              <a:ext uri="{FF2B5EF4-FFF2-40B4-BE49-F238E27FC236}">
                <a16:creationId xmlns:a16="http://schemas.microsoft.com/office/drawing/2014/main" id="{429E5062-1C3E-33EC-6D0A-FF5B870D767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2C1B0C6-4970-2BB5-E853-3D9E1AF535BA}"/>
              </a:ext>
            </a:extLst>
          </p:cNvPr>
          <p:cNvSpPr>
            <a:spLocks noGrp="1"/>
          </p:cNvSpPr>
          <p:nvPr>
            <p:ph type="sldNum" sz="quarter" idx="12"/>
          </p:nvPr>
        </p:nvSpPr>
        <p:spPr/>
        <p:txBody>
          <a:bodyPr/>
          <a:lstStyle/>
          <a:p>
            <a:fld id="{C30839FF-BCF8-CE43-B1FE-D42F6EDA7645}" type="slidenum">
              <a:rPr lang="en-US" smtClean="0"/>
              <a:t>‹#›</a:t>
            </a:fld>
            <a:endParaRPr lang="en-US" dirty="0"/>
          </a:p>
        </p:txBody>
      </p:sp>
    </p:spTree>
    <p:extLst>
      <p:ext uri="{BB962C8B-B14F-4D97-AF65-F5344CB8AC3E}">
        <p14:creationId xmlns:p14="http://schemas.microsoft.com/office/powerpoint/2010/main" val="300692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96D4-9923-5280-5DC1-B6EFAFCA6D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2DB630-1EE7-B681-604D-5DE552CFABC5}"/>
              </a:ext>
            </a:extLst>
          </p:cNvPr>
          <p:cNvSpPr>
            <a:spLocks noGrp="1"/>
          </p:cNvSpPr>
          <p:nvPr>
            <p:ph type="dt" sz="half" idx="10"/>
          </p:nvPr>
        </p:nvSpPr>
        <p:spPr/>
        <p:txBody>
          <a:bodyPr/>
          <a:lstStyle/>
          <a:p>
            <a:fld id="{1233AFE7-46CE-3C42-BA9D-D7EBBFBB9BB3}" type="datetimeFigureOut">
              <a:rPr lang="en-US" smtClean="0"/>
              <a:t>12/21/23</a:t>
            </a:fld>
            <a:endParaRPr lang="en-US" dirty="0"/>
          </a:p>
        </p:txBody>
      </p:sp>
      <p:sp>
        <p:nvSpPr>
          <p:cNvPr id="4" name="Footer Placeholder 3">
            <a:extLst>
              <a:ext uri="{FF2B5EF4-FFF2-40B4-BE49-F238E27FC236}">
                <a16:creationId xmlns:a16="http://schemas.microsoft.com/office/drawing/2014/main" id="{424EB781-B1BD-BF0F-DC84-E1BA9E7139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A1BE036-6F82-4090-3BFB-F028F71916B2}"/>
              </a:ext>
            </a:extLst>
          </p:cNvPr>
          <p:cNvSpPr>
            <a:spLocks noGrp="1"/>
          </p:cNvSpPr>
          <p:nvPr>
            <p:ph type="sldNum" sz="quarter" idx="12"/>
          </p:nvPr>
        </p:nvSpPr>
        <p:spPr/>
        <p:txBody>
          <a:bodyPr/>
          <a:lstStyle/>
          <a:p>
            <a:fld id="{C30839FF-BCF8-CE43-B1FE-D42F6EDA7645}" type="slidenum">
              <a:rPr lang="en-US" smtClean="0"/>
              <a:t>‹#›</a:t>
            </a:fld>
            <a:endParaRPr lang="en-US" dirty="0"/>
          </a:p>
        </p:txBody>
      </p:sp>
    </p:spTree>
    <p:extLst>
      <p:ext uri="{BB962C8B-B14F-4D97-AF65-F5344CB8AC3E}">
        <p14:creationId xmlns:p14="http://schemas.microsoft.com/office/powerpoint/2010/main" val="3190762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763A7-8F74-8B80-689A-32035DCC3573}"/>
              </a:ext>
            </a:extLst>
          </p:cNvPr>
          <p:cNvSpPr>
            <a:spLocks noGrp="1"/>
          </p:cNvSpPr>
          <p:nvPr>
            <p:ph type="dt" sz="half" idx="10"/>
          </p:nvPr>
        </p:nvSpPr>
        <p:spPr/>
        <p:txBody>
          <a:bodyPr/>
          <a:lstStyle/>
          <a:p>
            <a:fld id="{1233AFE7-46CE-3C42-BA9D-D7EBBFBB9BB3}" type="datetimeFigureOut">
              <a:rPr lang="en-US" smtClean="0"/>
              <a:t>12/21/23</a:t>
            </a:fld>
            <a:endParaRPr lang="en-US" dirty="0"/>
          </a:p>
        </p:txBody>
      </p:sp>
      <p:sp>
        <p:nvSpPr>
          <p:cNvPr id="3" name="Footer Placeholder 2">
            <a:extLst>
              <a:ext uri="{FF2B5EF4-FFF2-40B4-BE49-F238E27FC236}">
                <a16:creationId xmlns:a16="http://schemas.microsoft.com/office/drawing/2014/main" id="{489828D1-2140-F60B-02DC-F7707EB428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F6A2D5C-9C58-2A4A-C5CF-CA0A76846127}"/>
              </a:ext>
            </a:extLst>
          </p:cNvPr>
          <p:cNvSpPr>
            <a:spLocks noGrp="1"/>
          </p:cNvSpPr>
          <p:nvPr>
            <p:ph type="sldNum" sz="quarter" idx="12"/>
          </p:nvPr>
        </p:nvSpPr>
        <p:spPr/>
        <p:txBody>
          <a:bodyPr/>
          <a:lstStyle/>
          <a:p>
            <a:fld id="{C30839FF-BCF8-CE43-B1FE-D42F6EDA7645}" type="slidenum">
              <a:rPr lang="en-US" smtClean="0"/>
              <a:t>‹#›</a:t>
            </a:fld>
            <a:endParaRPr lang="en-US" dirty="0"/>
          </a:p>
        </p:txBody>
      </p:sp>
    </p:spTree>
    <p:extLst>
      <p:ext uri="{BB962C8B-B14F-4D97-AF65-F5344CB8AC3E}">
        <p14:creationId xmlns:p14="http://schemas.microsoft.com/office/powerpoint/2010/main" val="41582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49DA4-559B-1341-F0B5-BC3E45E1D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C7A16C-BD7D-E185-012B-05FC3704FC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0FCC5C-D8D0-1820-D378-7DD963B98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29212B-5450-E768-A531-E8C25B96AB8B}"/>
              </a:ext>
            </a:extLst>
          </p:cNvPr>
          <p:cNvSpPr>
            <a:spLocks noGrp="1"/>
          </p:cNvSpPr>
          <p:nvPr>
            <p:ph type="dt" sz="half" idx="10"/>
          </p:nvPr>
        </p:nvSpPr>
        <p:spPr/>
        <p:txBody>
          <a:bodyPr/>
          <a:lstStyle/>
          <a:p>
            <a:fld id="{1233AFE7-46CE-3C42-BA9D-D7EBBFBB9BB3}" type="datetimeFigureOut">
              <a:rPr lang="en-US" smtClean="0"/>
              <a:t>12/21/23</a:t>
            </a:fld>
            <a:endParaRPr lang="en-US" dirty="0"/>
          </a:p>
        </p:txBody>
      </p:sp>
      <p:sp>
        <p:nvSpPr>
          <p:cNvPr id="6" name="Footer Placeholder 5">
            <a:extLst>
              <a:ext uri="{FF2B5EF4-FFF2-40B4-BE49-F238E27FC236}">
                <a16:creationId xmlns:a16="http://schemas.microsoft.com/office/drawing/2014/main" id="{5554D085-301C-3ED6-B177-B56A6F4913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80F955-43FE-0508-B8A6-24BF6C873073}"/>
              </a:ext>
            </a:extLst>
          </p:cNvPr>
          <p:cNvSpPr>
            <a:spLocks noGrp="1"/>
          </p:cNvSpPr>
          <p:nvPr>
            <p:ph type="sldNum" sz="quarter" idx="12"/>
          </p:nvPr>
        </p:nvSpPr>
        <p:spPr/>
        <p:txBody>
          <a:bodyPr/>
          <a:lstStyle/>
          <a:p>
            <a:fld id="{C30839FF-BCF8-CE43-B1FE-D42F6EDA7645}" type="slidenum">
              <a:rPr lang="en-US" smtClean="0"/>
              <a:t>‹#›</a:t>
            </a:fld>
            <a:endParaRPr lang="en-US" dirty="0"/>
          </a:p>
        </p:txBody>
      </p:sp>
    </p:spTree>
    <p:extLst>
      <p:ext uri="{BB962C8B-B14F-4D97-AF65-F5344CB8AC3E}">
        <p14:creationId xmlns:p14="http://schemas.microsoft.com/office/powerpoint/2010/main" val="572756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9EF5-2460-823A-5F32-E6B333188A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774575-3167-5AD7-80D8-F20E447183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583736E-50EB-0DCA-8A1E-079BFB90E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D943A-EC79-78C0-FAEB-64E4CFE5EC76}"/>
              </a:ext>
            </a:extLst>
          </p:cNvPr>
          <p:cNvSpPr>
            <a:spLocks noGrp="1"/>
          </p:cNvSpPr>
          <p:nvPr>
            <p:ph type="dt" sz="half" idx="10"/>
          </p:nvPr>
        </p:nvSpPr>
        <p:spPr/>
        <p:txBody>
          <a:bodyPr/>
          <a:lstStyle/>
          <a:p>
            <a:fld id="{1233AFE7-46CE-3C42-BA9D-D7EBBFBB9BB3}" type="datetimeFigureOut">
              <a:rPr lang="en-US" smtClean="0"/>
              <a:t>12/21/23</a:t>
            </a:fld>
            <a:endParaRPr lang="en-US" dirty="0"/>
          </a:p>
        </p:txBody>
      </p:sp>
      <p:sp>
        <p:nvSpPr>
          <p:cNvPr id="6" name="Footer Placeholder 5">
            <a:extLst>
              <a:ext uri="{FF2B5EF4-FFF2-40B4-BE49-F238E27FC236}">
                <a16:creationId xmlns:a16="http://schemas.microsoft.com/office/drawing/2014/main" id="{9D08DAFE-72C4-9A63-DC4B-1012B05950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79B7BB-F7CE-47F4-CCAB-9B6DE88393F1}"/>
              </a:ext>
            </a:extLst>
          </p:cNvPr>
          <p:cNvSpPr>
            <a:spLocks noGrp="1"/>
          </p:cNvSpPr>
          <p:nvPr>
            <p:ph type="sldNum" sz="quarter" idx="12"/>
          </p:nvPr>
        </p:nvSpPr>
        <p:spPr/>
        <p:txBody>
          <a:bodyPr/>
          <a:lstStyle/>
          <a:p>
            <a:fld id="{C30839FF-BCF8-CE43-B1FE-D42F6EDA7645}" type="slidenum">
              <a:rPr lang="en-US" smtClean="0"/>
              <a:t>‹#›</a:t>
            </a:fld>
            <a:endParaRPr lang="en-US" dirty="0"/>
          </a:p>
        </p:txBody>
      </p:sp>
    </p:spTree>
    <p:extLst>
      <p:ext uri="{BB962C8B-B14F-4D97-AF65-F5344CB8AC3E}">
        <p14:creationId xmlns:p14="http://schemas.microsoft.com/office/powerpoint/2010/main" val="346458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851458-49EB-DCDD-B69D-B909B0B4B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38AED9-C8F0-ABF6-B28F-46C228925F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6939E-1C7A-8740-9429-B261E78B9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3AFE7-46CE-3C42-BA9D-D7EBBFBB9BB3}" type="datetimeFigureOut">
              <a:rPr lang="en-US" smtClean="0"/>
              <a:t>12/21/23</a:t>
            </a:fld>
            <a:endParaRPr lang="en-US" dirty="0"/>
          </a:p>
        </p:txBody>
      </p:sp>
      <p:sp>
        <p:nvSpPr>
          <p:cNvPr id="5" name="Footer Placeholder 4">
            <a:extLst>
              <a:ext uri="{FF2B5EF4-FFF2-40B4-BE49-F238E27FC236}">
                <a16:creationId xmlns:a16="http://schemas.microsoft.com/office/drawing/2014/main" id="{01402090-6B8D-2EAE-632D-59D56B036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5952A07-D23A-9F15-4AD3-FE5ED5F0AE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839FF-BCF8-CE43-B1FE-D42F6EDA7645}" type="slidenum">
              <a:rPr lang="en-US" smtClean="0"/>
              <a:t>‹#›</a:t>
            </a:fld>
            <a:endParaRPr lang="en-US" dirty="0"/>
          </a:p>
        </p:txBody>
      </p:sp>
    </p:spTree>
    <p:extLst>
      <p:ext uri="{BB962C8B-B14F-4D97-AF65-F5344CB8AC3E}">
        <p14:creationId xmlns:p14="http://schemas.microsoft.com/office/powerpoint/2010/main" val="3287350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A3D40A-5B67-C8EB-CB33-F112846BC6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6">
            <a:extLst>
              <a:ext uri="{FF2B5EF4-FFF2-40B4-BE49-F238E27FC236}">
                <a16:creationId xmlns:a16="http://schemas.microsoft.com/office/drawing/2014/main" id="{4F3B8D18-256C-AF45-BEC6-A1EE23872C48}"/>
              </a:ext>
            </a:extLst>
          </p:cNvPr>
          <p:cNvSpPr>
            <a:spLocks noGrp="1"/>
          </p:cNvSpPr>
          <p:nvPr>
            <p:ph type="subTitle" idx="1"/>
          </p:nvPr>
        </p:nvSpPr>
        <p:spPr>
          <a:xfrm>
            <a:off x="1756360" y="3693092"/>
            <a:ext cx="8676222" cy="1905000"/>
          </a:xfrm>
        </p:spPr>
        <p:txBody>
          <a:bodyPr/>
          <a:lstStyle/>
          <a:p>
            <a:r>
              <a:rPr lang="en-US" dirty="0">
                <a:solidFill>
                  <a:schemeClr val="accent1">
                    <a:lumMod val="50000"/>
                  </a:schemeClr>
                </a:solidFill>
              </a:rPr>
              <a:t>A Biogenetix Clinical Presentation</a:t>
            </a:r>
          </a:p>
          <a:p>
            <a:r>
              <a:rPr lang="en-US" dirty="0">
                <a:solidFill>
                  <a:schemeClr val="accent1">
                    <a:lumMod val="50000"/>
                  </a:schemeClr>
                </a:solidFill>
              </a:rPr>
              <a:t>BIOGENETIX.COM</a:t>
            </a:r>
          </a:p>
        </p:txBody>
      </p:sp>
      <p:sp>
        <p:nvSpPr>
          <p:cNvPr id="8" name="TextBox 7">
            <a:extLst>
              <a:ext uri="{FF2B5EF4-FFF2-40B4-BE49-F238E27FC236}">
                <a16:creationId xmlns:a16="http://schemas.microsoft.com/office/drawing/2014/main" id="{83E033A6-78AE-7E4C-ACC2-35D46752F532}"/>
              </a:ext>
            </a:extLst>
          </p:cNvPr>
          <p:cNvSpPr txBox="1"/>
          <p:nvPr/>
        </p:nvSpPr>
        <p:spPr>
          <a:xfrm>
            <a:off x="1502279" y="2870670"/>
            <a:ext cx="9184385" cy="646331"/>
          </a:xfrm>
          <a:prstGeom prst="rect">
            <a:avLst/>
          </a:prstGeom>
          <a:noFill/>
        </p:spPr>
        <p:txBody>
          <a:bodyPr wrap="square" rtlCol="0">
            <a:spAutoFit/>
          </a:bodyPr>
          <a:lstStyle/>
          <a:p>
            <a:pPr algn="ctr"/>
            <a:r>
              <a:rPr lang="en-US" sz="3600" b="1" dirty="0">
                <a:solidFill>
                  <a:schemeClr val="accent1">
                    <a:lumMod val="50000"/>
                  </a:schemeClr>
                </a:solidFill>
              </a:rPr>
              <a:t>Interrupting Neuropathy Pt II</a:t>
            </a:r>
          </a:p>
        </p:txBody>
      </p:sp>
      <p:pic>
        <p:nvPicPr>
          <p:cNvPr id="4" name="Picture 3">
            <a:extLst>
              <a:ext uri="{FF2B5EF4-FFF2-40B4-BE49-F238E27FC236}">
                <a16:creationId xmlns:a16="http://schemas.microsoft.com/office/drawing/2014/main" id="{F9E9F6F8-C0B1-3791-1CE6-1862625C122E}"/>
              </a:ext>
            </a:extLst>
          </p:cNvPr>
          <p:cNvPicPr>
            <a:picLocks noChangeAspect="1"/>
          </p:cNvPicPr>
          <p:nvPr/>
        </p:nvPicPr>
        <p:blipFill rotWithShape="1">
          <a:blip r:embed="rId4" cstate="print">
            <a:alphaModFix amt="82000"/>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sp>
        <p:nvSpPr>
          <p:cNvPr id="2" name="TextBox 1">
            <a:extLst>
              <a:ext uri="{FF2B5EF4-FFF2-40B4-BE49-F238E27FC236}">
                <a16:creationId xmlns:a16="http://schemas.microsoft.com/office/drawing/2014/main" id="{FE2504A1-46B7-CF86-A61B-C79BDC25F59B}"/>
              </a:ext>
            </a:extLst>
          </p:cNvPr>
          <p:cNvSpPr txBox="1"/>
          <p:nvPr/>
        </p:nvSpPr>
        <p:spPr>
          <a:xfrm>
            <a:off x="2457268" y="2309274"/>
            <a:ext cx="3303639" cy="461665"/>
          </a:xfrm>
          <a:prstGeom prst="rect">
            <a:avLst/>
          </a:prstGeom>
          <a:noFill/>
        </p:spPr>
        <p:txBody>
          <a:bodyPr wrap="square" rtlCol="0">
            <a:spAutoFit/>
          </a:bodyPr>
          <a:lstStyle/>
          <a:p>
            <a:r>
              <a:rPr lang="en-US" sz="2400" dirty="0">
                <a:solidFill>
                  <a:schemeClr val="accent1">
                    <a:lumMod val="75000"/>
                  </a:schemeClr>
                </a:solidFill>
              </a:rPr>
              <a:t>Casual Friday Series</a:t>
            </a:r>
          </a:p>
        </p:txBody>
      </p:sp>
    </p:spTree>
    <p:extLst>
      <p:ext uri="{BB962C8B-B14F-4D97-AF65-F5344CB8AC3E}">
        <p14:creationId xmlns:p14="http://schemas.microsoft.com/office/powerpoint/2010/main" val="456334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sp>
        <p:nvSpPr>
          <p:cNvPr id="4" name="TextBox 3">
            <a:extLst>
              <a:ext uri="{FF2B5EF4-FFF2-40B4-BE49-F238E27FC236}">
                <a16:creationId xmlns:a16="http://schemas.microsoft.com/office/drawing/2014/main" id="{6B79250D-9B90-4D96-C79F-438722CF8773}"/>
              </a:ext>
            </a:extLst>
          </p:cNvPr>
          <p:cNvSpPr txBox="1"/>
          <p:nvPr/>
        </p:nvSpPr>
        <p:spPr>
          <a:xfrm>
            <a:off x="2572164" y="1336071"/>
            <a:ext cx="7047671" cy="3570208"/>
          </a:xfrm>
          <a:prstGeom prst="rect">
            <a:avLst/>
          </a:prstGeom>
          <a:noFill/>
        </p:spPr>
        <p:txBody>
          <a:bodyPr wrap="square">
            <a:spAutoFit/>
          </a:bodyPr>
          <a:lstStyle/>
          <a:p>
            <a:pPr algn="ctr"/>
            <a:r>
              <a:rPr lang="en-US" sz="2800" b="1" dirty="0">
                <a:solidFill>
                  <a:schemeClr val="accent1">
                    <a:lumMod val="50000"/>
                  </a:schemeClr>
                </a:solidFill>
                <a:effectLst/>
                <a:latin typeface="Arial" panose="020B0604020202020204" pitchFamily="34" charset="0"/>
              </a:rPr>
              <a:t>LABORATORY INVESTIGATION </a:t>
            </a:r>
          </a:p>
          <a:p>
            <a:pPr algn="ctr"/>
            <a:endParaRPr lang="en-US" dirty="0">
              <a:solidFill>
                <a:schemeClr val="accent1">
                  <a:lumMod val="50000"/>
                </a:schemeClr>
              </a:solidFill>
            </a:endParaRPr>
          </a:p>
          <a:p>
            <a:r>
              <a:rPr lang="en-US" sz="1800" dirty="0">
                <a:solidFill>
                  <a:schemeClr val="accent1">
                    <a:lumMod val="50000"/>
                  </a:schemeClr>
                </a:solidFill>
                <a:effectLst/>
                <a:latin typeface="ArialMT"/>
              </a:rPr>
              <a:t>Laboratory studies play an important role in diagnosing and categorizing the peripheral neuropathies. Electrodiagnostic studies are helpful in quantitating the neuropathy, while blood and urine studies are helpful in identifying an etiology. </a:t>
            </a:r>
            <a:endParaRPr lang="en-US" dirty="0">
              <a:solidFill>
                <a:schemeClr val="accent1">
                  <a:lumMod val="50000"/>
                </a:schemeClr>
              </a:solidFill>
            </a:endParaRPr>
          </a:p>
          <a:p>
            <a:endParaRPr lang="en-US" sz="2400" b="1" dirty="0">
              <a:solidFill>
                <a:schemeClr val="accent1">
                  <a:lumMod val="50000"/>
                </a:schemeClr>
              </a:solidFill>
              <a:effectLst/>
              <a:latin typeface="Arial" panose="020B0604020202020204" pitchFamily="34" charset="0"/>
            </a:endParaRPr>
          </a:p>
          <a:p>
            <a:r>
              <a:rPr lang="en-US" sz="2400" b="1" dirty="0">
                <a:solidFill>
                  <a:schemeClr val="accent1">
                    <a:lumMod val="50000"/>
                  </a:schemeClr>
                </a:solidFill>
                <a:effectLst/>
                <a:latin typeface="Arial" panose="020B0604020202020204" pitchFamily="34" charset="0"/>
              </a:rPr>
              <a:t>Electrodiagnostic Studies:</a:t>
            </a:r>
          </a:p>
          <a:p>
            <a:pPr marL="285750" indent="-285750">
              <a:buFont typeface="Arial" panose="020B0604020202020204" pitchFamily="34" charset="0"/>
              <a:buChar char="•"/>
            </a:pPr>
            <a:r>
              <a:rPr lang="en-US" sz="1800" b="1" dirty="0">
                <a:solidFill>
                  <a:schemeClr val="accent1">
                    <a:lumMod val="50000"/>
                  </a:schemeClr>
                </a:solidFill>
                <a:effectLst/>
                <a:latin typeface="Arial" panose="020B0604020202020204" pitchFamily="34" charset="0"/>
              </a:rPr>
              <a:t>Nerve Conduction Study </a:t>
            </a:r>
            <a:endParaRPr lang="en-US" sz="2400" dirty="0">
              <a:solidFill>
                <a:schemeClr val="accent1">
                  <a:lumMod val="50000"/>
                </a:schemeClr>
              </a:solidFill>
            </a:endParaRPr>
          </a:p>
          <a:p>
            <a:pPr marL="285750" indent="-285750">
              <a:buFont typeface="Arial" panose="020B0604020202020204" pitchFamily="34" charset="0"/>
              <a:buChar char="•"/>
            </a:pPr>
            <a:r>
              <a:rPr lang="en-US" sz="1800" b="1" dirty="0">
                <a:solidFill>
                  <a:schemeClr val="accent1">
                    <a:lumMod val="50000"/>
                  </a:schemeClr>
                </a:solidFill>
                <a:effectLst/>
                <a:latin typeface="Arial" panose="020B0604020202020204" pitchFamily="34" charset="0"/>
              </a:rPr>
              <a:t>Electromyography (EMG) </a:t>
            </a:r>
            <a:endParaRPr lang="en-US" sz="2400" dirty="0">
              <a:solidFill>
                <a:schemeClr val="accent1">
                  <a:lumMod val="50000"/>
                </a:schemeClr>
              </a:solidFill>
            </a:endParaRPr>
          </a:p>
          <a:p>
            <a:endParaRPr lang="en-US" sz="2400" b="1" dirty="0">
              <a:solidFill>
                <a:schemeClr val="accent1">
                  <a:lumMod val="50000"/>
                </a:schemeClr>
              </a:solidFill>
              <a:effectLst/>
              <a:latin typeface="Arial" panose="020B0604020202020204" pitchFamily="34" charset="0"/>
            </a:endParaRPr>
          </a:p>
        </p:txBody>
      </p:sp>
      <p:sp>
        <p:nvSpPr>
          <p:cNvPr id="6" name="TextBox 5">
            <a:extLst>
              <a:ext uri="{FF2B5EF4-FFF2-40B4-BE49-F238E27FC236}">
                <a16:creationId xmlns:a16="http://schemas.microsoft.com/office/drawing/2014/main" id="{2C24B648-9C80-562C-A4D4-FE74E4061592}"/>
              </a:ext>
            </a:extLst>
          </p:cNvPr>
          <p:cNvSpPr txBox="1"/>
          <p:nvPr/>
        </p:nvSpPr>
        <p:spPr>
          <a:xfrm>
            <a:off x="3007416" y="6457816"/>
            <a:ext cx="6177168" cy="338554"/>
          </a:xfrm>
          <a:prstGeom prst="rect">
            <a:avLst/>
          </a:prstGeom>
          <a:noFill/>
        </p:spPr>
        <p:txBody>
          <a:bodyPr wrap="square">
            <a:spAutoFit/>
          </a:bodyPr>
          <a:lstStyle/>
          <a:p>
            <a:pPr algn="ctr"/>
            <a:r>
              <a:rPr lang="en-US" sz="800" dirty="0">
                <a:solidFill>
                  <a:schemeClr val="bg1">
                    <a:lumMod val="85000"/>
                  </a:schemeClr>
                </a:solidFill>
              </a:rPr>
              <a:t>https://</a:t>
            </a:r>
            <a:r>
              <a:rPr lang="en-US" sz="800" dirty="0" err="1">
                <a:solidFill>
                  <a:schemeClr val="bg1">
                    <a:lumMod val="85000"/>
                  </a:schemeClr>
                </a:solidFill>
              </a:rPr>
              <a:t>www.urmc.rochester.edu</a:t>
            </a:r>
            <a:r>
              <a:rPr lang="en-US" sz="800" dirty="0">
                <a:solidFill>
                  <a:schemeClr val="bg1">
                    <a:lumMod val="85000"/>
                  </a:schemeClr>
                </a:solidFill>
              </a:rPr>
              <a:t>/</a:t>
            </a:r>
            <a:r>
              <a:rPr lang="en-US" sz="800" dirty="0" err="1">
                <a:solidFill>
                  <a:schemeClr val="bg1">
                    <a:lumMod val="85000"/>
                  </a:schemeClr>
                </a:solidFill>
              </a:rPr>
              <a:t>MediaLibraries</a:t>
            </a:r>
            <a:r>
              <a:rPr lang="en-US" sz="800" dirty="0">
                <a:solidFill>
                  <a:schemeClr val="bg1">
                    <a:lumMod val="85000"/>
                  </a:schemeClr>
                </a:solidFill>
              </a:rPr>
              <a:t>/</a:t>
            </a:r>
            <a:r>
              <a:rPr lang="en-US" sz="800" dirty="0" err="1">
                <a:solidFill>
                  <a:schemeClr val="bg1">
                    <a:lumMod val="85000"/>
                  </a:schemeClr>
                </a:solidFill>
              </a:rPr>
              <a:t>URMCMedia</a:t>
            </a:r>
            <a:r>
              <a:rPr lang="en-US" sz="800" dirty="0">
                <a:solidFill>
                  <a:schemeClr val="bg1">
                    <a:lumMod val="85000"/>
                  </a:schemeClr>
                </a:solidFill>
              </a:rPr>
              <a:t>/center-experiential-learning/</a:t>
            </a:r>
            <a:r>
              <a:rPr lang="en-US" sz="800" dirty="0" err="1">
                <a:solidFill>
                  <a:schemeClr val="bg1">
                    <a:lumMod val="85000"/>
                  </a:schemeClr>
                </a:solidFill>
              </a:rPr>
              <a:t>cme</a:t>
            </a:r>
            <a:r>
              <a:rPr lang="en-US" sz="800" dirty="0">
                <a:solidFill>
                  <a:schemeClr val="bg1">
                    <a:lumMod val="85000"/>
                  </a:schemeClr>
                </a:solidFill>
              </a:rPr>
              <a:t>/types-of-activities/documents/PERIPHERAL-NEUROPATHY-</a:t>
            </a:r>
            <a:r>
              <a:rPr lang="en-US" sz="800" dirty="0" err="1">
                <a:solidFill>
                  <a:schemeClr val="bg1">
                    <a:lumMod val="85000"/>
                  </a:schemeClr>
                </a:solidFill>
              </a:rPr>
              <a:t>HANDOUT.pdf</a:t>
            </a:r>
            <a:endParaRPr lang="en-US" sz="800" dirty="0">
              <a:solidFill>
                <a:schemeClr val="bg1">
                  <a:lumMod val="85000"/>
                </a:schemeClr>
              </a:solidFill>
            </a:endParaRPr>
          </a:p>
        </p:txBody>
      </p:sp>
    </p:spTree>
    <p:extLst>
      <p:ext uri="{BB962C8B-B14F-4D97-AF65-F5344CB8AC3E}">
        <p14:creationId xmlns:p14="http://schemas.microsoft.com/office/powerpoint/2010/main" val="201733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sp>
        <p:nvSpPr>
          <p:cNvPr id="4" name="TextBox 3">
            <a:extLst>
              <a:ext uri="{FF2B5EF4-FFF2-40B4-BE49-F238E27FC236}">
                <a16:creationId xmlns:a16="http://schemas.microsoft.com/office/drawing/2014/main" id="{41B8F729-0305-4854-17D0-6DC23D61E057}"/>
              </a:ext>
            </a:extLst>
          </p:cNvPr>
          <p:cNvSpPr txBox="1"/>
          <p:nvPr/>
        </p:nvSpPr>
        <p:spPr>
          <a:xfrm>
            <a:off x="3047172" y="1407926"/>
            <a:ext cx="6097656" cy="4278094"/>
          </a:xfrm>
          <a:prstGeom prst="rect">
            <a:avLst/>
          </a:prstGeom>
          <a:noFill/>
        </p:spPr>
        <p:txBody>
          <a:bodyPr wrap="square">
            <a:spAutoFit/>
          </a:bodyPr>
          <a:lstStyle/>
          <a:p>
            <a:r>
              <a:rPr lang="en-US" sz="2000" b="1" dirty="0">
                <a:solidFill>
                  <a:schemeClr val="accent1">
                    <a:lumMod val="50000"/>
                  </a:schemeClr>
                </a:solidFill>
                <a:effectLst/>
                <a:latin typeface="Arial" panose="020B0604020202020204" pitchFamily="34" charset="0"/>
              </a:rPr>
              <a:t>Nerve Conduction Study: </a:t>
            </a:r>
          </a:p>
          <a:p>
            <a:endParaRPr lang="en-US" dirty="0">
              <a:solidFill>
                <a:schemeClr val="accent1">
                  <a:lumMod val="50000"/>
                </a:schemeClr>
              </a:solidFill>
            </a:endParaRPr>
          </a:p>
          <a:p>
            <a:r>
              <a:rPr lang="en-US" sz="1800" dirty="0">
                <a:solidFill>
                  <a:schemeClr val="accent1">
                    <a:lumMod val="50000"/>
                  </a:schemeClr>
                </a:solidFill>
                <a:effectLst/>
                <a:latin typeface="ArialMT"/>
              </a:rPr>
              <a:t>The recording and measurement of the compound nerve and muscle action potential elicited in response to a single supramaximal electrical stimulus, to measure the terminal latency, amplitude and duration of the evoked potential, as well as the conduction velocity. </a:t>
            </a:r>
          </a:p>
          <a:p>
            <a:endParaRPr lang="en-US" dirty="0">
              <a:solidFill>
                <a:schemeClr val="accent1">
                  <a:lumMod val="50000"/>
                </a:schemeClr>
              </a:solidFill>
            </a:endParaRPr>
          </a:p>
          <a:p>
            <a:r>
              <a:rPr lang="en-US" sz="1800" dirty="0">
                <a:solidFill>
                  <a:schemeClr val="accent1">
                    <a:lumMod val="50000"/>
                  </a:schemeClr>
                </a:solidFill>
                <a:effectLst/>
                <a:latin typeface="ArialMT"/>
              </a:rPr>
              <a:t>Nerve conduction studies are helpful in documenting that a neuropathy exists, quantitating the severity, and noting the distribution of the neuropathy, i.e. whether it is distal, proximal or diffuse. In addition, nerve conduction studies can provide information on the modality involved, i.e. motor versus sensory, and can also give clues as to the underlying pathology, whether axonal or demyelinating. </a:t>
            </a:r>
            <a:endParaRPr lang="en-US" dirty="0">
              <a:solidFill>
                <a:schemeClr val="accent1">
                  <a:lumMod val="50000"/>
                </a:schemeClr>
              </a:solidFill>
            </a:endParaRPr>
          </a:p>
        </p:txBody>
      </p:sp>
      <p:sp>
        <p:nvSpPr>
          <p:cNvPr id="6" name="TextBox 5">
            <a:extLst>
              <a:ext uri="{FF2B5EF4-FFF2-40B4-BE49-F238E27FC236}">
                <a16:creationId xmlns:a16="http://schemas.microsoft.com/office/drawing/2014/main" id="{C9443E21-63C1-A3D4-0F39-C02113CB401C}"/>
              </a:ext>
            </a:extLst>
          </p:cNvPr>
          <p:cNvSpPr txBox="1"/>
          <p:nvPr/>
        </p:nvSpPr>
        <p:spPr>
          <a:xfrm>
            <a:off x="3007416" y="6457816"/>
            <a:ext cx="6177168" cy="338554"/>
          </a:xfrm>
          <a:prstGeom prst="rect">
            <a:avLst/>
          </a:prstGeom>
          <a:noFill/>
        </p:spPr>
        <p:txBody>
          <a:bodyPr wrap="square">
            <a:spAutoFit/>
          </a:bodyPr>
          <a:lstStyle/>
          <a:p>
            <a:pPr algn="ctr"/>
            <a:r>
              <a:rPr lang="en-US" sz="800" dirty="0">
                <a:solidFill>
                  <a:schemeClr val="bg1">
                    <a:lumMod val="85000"/>
                  </a:schemeClr>
                </a:solidFill>
              </a:rPr>
              <a:t>https://</a:t>
            </a:r>
            <a:r>
              <a:rPr lang="en-US" sz="800" dirty="0" err="1">
                <a:solidFill>
                  <a:schemeClr val="bg1">
                    <a:lumMod val="85000"/>
                  </a:schemeClr>
                </a:solidFill>
              </a:rPr>
              <a:t>www.urmc.rochester.edu</a:t>
            </a:r>
            <a:r>
              <a:rPr lang="en-US" sz="800" dirty="0">
                <a:solidFill>
                  <a:schemeClr val="bg1">
                    <a:lumMod val="85000"/>
                  </a:schemeClr>
                </a:solidFill>
              </a:rPr>
              <a:t>/</a:t>
            </a:r>
            <a:r>
              <a:rPr lang="en-US" sz="800" dirty="0" err="1">
                <a:solidFill>
                  <a:schemeClr val="bg1">
                    <a:lumMod val="85000"/>
                  </a:schemeClr>
                </a:solidFill>
              </a:rPr>
              <a:t>MediaLibraries</a:t>
            </a:r>
            <a:r>
              <a:rPr lang="en-US" sz="800" dirty="0">
                <a:solidFill>
                  <a:schemeClr val="bg1">
                    <a:lumMod val="85000"/>
                  </a:schemeClr>
                </a:solidFill>
              </a:rPr>
              <a:t>/</a:t>
            </a:r>
            <a:r>
              <a:rPr lang="en-US" sz="800" dirty="0" err="1">
                <a:solidFill>
                  <a:schemeClr val="bg1">
                    <a:lumMod val="85000"/>
                  </a:schemeClr>
                </a:solidFill>
              </a:rPr>
              <a:t>URMCMedia</a:t>
            </a:r>
            <a:r>
              <a:rPr lang="en-US" sz="800" dirty="0">
                <a:solidFill>
                  <a:schemeClr val="bg1">
                    <a:lumMod val="85000"/>
                  </a:schemeClr>
                </a:solidFill>
              </a:rPr>
              <a:t>/center-experiential-learning/</a:t>
            </a:r>
            <a:r>
              <a:rPr lang="en-US" sz="800" dirty="0" err="1">
                <a:solidFill>
                  <a:schemeClr val="bg1">
                    <a:lumMod val="85000"/>
                  </a:schemeClr>
                </a:solidFill>
              </a:rPr>
              <a:t>cme</a:t>
            </a:r>
            <a:r>
              <a:rPr lang="en-US" sz="800" dirty="0">
                <a:solidFill>
                  <a:schemeClr val="bg1">
                    <a:lumMod val="85000"/>
                  </a:schemeClr>
                </a:solidFill>
              </a:rPr>
              <a:t>/types-of-activities/documents/PERIPHERAL-NEUROPATHY-</a:t>
            </a:r>
            <a:r>
              <a:rPr lang="en-US" sz="800" dirty="0" err="1">
                <a:solidFill>
                  <a:schemeClr val="bg1">
                    <a:lumMod val="85000"/>
                  </a:schemeClr>
                </a:solidFill>
              </a:rPr>
              <a:t>HANDOUT.pdf</a:t>
            </a:r>
            <a:endParaRPr lang="en-US" sz="800" dirty="0">
              <a:solidFill>
                <a:schemeClr val="bg1">
                  <a:lumMod val="85000"/>
                </a:schemeClr>
              </a:solidFill>
            </a:endParaRPr>
          </a:p>
        </p:txBody>
      </p:sp>
    </p:spTree>
    <p:extLst>
      <p:ext uri="{BB962C8B-B14F-4D97-AF65-F5344CB8AC3E}">
        <p14:creationId xmlns:p14="http://schemas.microsoft.com/office/powerpoint/2010/main" val="246785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sp>
        <p:nvSpPr>
          <p:cNvPr id="6" name="TextBox 5">
            <a:extLst>
              <a:ext uri="{FF2B5EF4-FFF2-40B4-BE49-F238E27FC236}">
                <a16:creationId xmlns:a16="http://schemas.microsoft.com/office/drawing/2014/main" id="{C3F231CE-A8AC-D264-2CC6-6FC287118692}"/>
              </a:ext>
            </a:extLst>
          </p:cNvPr>
          <p:cNvSpPr txBox="1"/>
          <p:nvPr/>
        </p:nvSpPr>
        <p:spPr>
          <a:xfrm>
            <a:off x="2555599" y="1166842"/>
            <a:ext cx="7080802" cy="4524315"/>
          </a:xfrm>
          <a:prstGeom prst="rect">
            <a:avLst/>
          </a:prstGeom>
          <a:noFill/>
        </p:spPr>
        <p:txBody>
          <a:bodyPr wrap="square">
            <a:spAutoFit/>
          </a:bodyPr>
          <a:lstStyle/>
          <a:p>
            <a:r>
              <a:rPr lang="en-US" sz="1800" b="1" dirty="0">
                <a:solidFill>
                  <a:schemeClr val="accent1">
                    <a:lumMod val="50000"/>
                  </a:schemeClr>
                </a:solidFill>
                <a:effectLst/>
                <a:latin typeface="Arial" panose="020B0604020202020204" pitchFamily="34" charset="0"/>
              </a:rPr>
              <a:t>Demyelinating neuropathies </a:t>
            </a:r>
            <a:r>
              <a:rPr lang="en-US" sz="1800" dirty="0">
                <a:solidFill>
                  <a:schemeClr val="accent1">
                    <a:lumMod val="50000"/>
                  </a:schemeClr>
                </a:solidFill>
                <a:effectLst/>
                <a:latin typeface="ArialMT"/>
              </a:rPr>
              <a:t>(neuropathies due to loss or destruction of myelin) result in slowed conduction velocities and prolonged distal latencies, because conduction velocity is proportional to the velocity of the largest-diameter myelinated fibers. Dispersion of evoked compound action potentials (CAP) can also be seen in demyelinating neuropathies, because all of the action potentials elicited in response to a single electrical stimulus will not reach the recording potential at the same time. Severe demyelinating neuropathies can also produce conduction block, which is a major decrease in amplitude of the muscle CAP upon proximal stimulation of its nerve as compared to distal stimulation. </a:t>
            </a:r>
          </a:p>
          <a:p>
            <a:endParaRPr lang="en-US" dirty="0">
              <a:solidFill>
                <a:schemeClr val="accent1">
                  <a:lumMod val="50000"/>
                </a:schemeClr>
              </a:solidFill>
            </a:endParaRPr>
          </a:p>
          <a:p>
            <a:r>
              <a:rPr lang="en-US" sz="1800" b="1" dirty="0">
                <a:solidFill>
                  <a:schemeClr val="accent1">
                    <a:lumMod val="50000"/>
                  </a:schemeClr>
                </a:solidFill>
                <a:effectLst/>
                <a:latin typeface="Arial" panose="020B0604020202020204" pitchFamily="34" charset="0"/>
              </a:rPr>
              <a:t>Axonal neuropathies </a:t>
            </a:r>
            <a:r>
              <a:rPr lang="en-US" sz="1800" dirty="0">
                <a:solidFill>
                  <a:schemeClr val="accent1">
                    <a:lumMod val="50000"/>
                  </a:schemeClr>
                </a:solidFill>
                <a:effectLst/>
                <a:latin typeface="ArialMT"/>
              </a:rPr>
              <a:t>(neuropathies due to loss of axons or their cell bodies) generally result in a reduced amplitude of the compound motor or sensory nerve action potentials. </a:t>
            </a:r>
            <a:endParaRPr lang="en-US" dirty="0">
              <a:solidFill>
                <a:schemeClr val="accent1">
                  <a:lumMod val="50000"/>
                </a:schemeClr>
              </a:solidFill>
            </a:endParaRPr>
          </a:p>
          <a:p>
            <a:endParaRPr lang="en-US" dirty="0">
              <a:solidFill>
                <a:schemeClr val="accent1">
                  <a:lumMod val="50000"/>
                </a:schemeClr>
              </a:solidFill>
            </a:endParaRPr>
          </a:p>
        </p:txBody>
      </p:sp>
      <p:sp>
        <p:nvSpPr>
          <p:cNvPr id="7" name="TextBox 6">
            <a:extLst>
              <a:ext uri="{FF2B5EF4-FFF2-40B4-BE49-F238E27FC236}">
                <a16:creationId xmlns:a16="http://schemas.microsoft.com/office/drawing/2014/main" id="{71FE083C-B1B4-C599-7E1B-BFF9FBE8AC05}"/>
              </a:ext>
            </a:extLst>
          </p:cNvPr>
          <p:cNvSpPr txBox="1"/>
          <p:nvPr/>
        </p:nvSpPr>
        <p:spPr>
          <a:xfrm>
            <a:off x="3007416" y="6457816"/>
            <a:ext cx="6177168" cy="338554"/>
          </a:xfrm>
          <a:prstGeom prst="rect">
            <a:avLst/>
          </a:prstGeom>
          <a:noFill/>
        </p:spPr>
        <p:txBody>
          <a:bodyPr wrap="square">
            <a:spAutoFit/>
          </a:bodyPr>
          <a:lstStyle/>
          <a:p>
            <a:pPr algn="ctr"/>
            <a:r>
              <a:rPr lang="en-US" sz="800" dirty="0">
                <a:solidFill>
                  <a:schemeClr val="bg1">
                    <a:lumMod val="85000"/>
                  </a:schemeClr>
                </a:solidFill>
              </a:rPr>
              <a:t>https://</a:t>
            </a:r>
            <a:r>
              <a:rPr lang="en-US" sz="800" dirty="0" err="1">
                <a:solidFill>
                  <a:schemeClr val="bg1">
                    <a:lumMod val="85000"/>
                  </a:schemeClr>
                </a:solidFill>
              </a:rPr>
              <a:t>www.urmc.rochester.edu</a:t>
            </a:r>
            <a:r>
              <a:rPr lang="en-US" sz="800" dirty="0">
                <a:solidFill>
                  <a:schemeClr val="bg1">
                    <a:lumMod val="85000"/>
                  </a:schemeClr>
                </a:solidFill>
              </a:rPr>
              <a:t>/</a:t>
            </a:r>
            <a:r>
              <a:rPr lang="en-US" sz="800" dirty="0" err="1">
                <a:solidFill>
                  <a:schemeClr val="bg1">
                    <a:lumMod val="85000"/>
                  </a:schemeClr>
                </a:solidFill>
              </a:rPr>
              <a:t>MediaLibraries</a:t>
            </a:r>
            <a:r>
              <a:rPr lang="en-US" sz="800" dirty="0">
                <a:solidFill>
                  <a:schemeClr val="bg1">
                    <a:lumMod val="85000"/>
                  </a:schemeClr>
                </a:solidFill>
              </a:rPr>
              <a:t>/</a:t>
            </a:r>
            <a:r>
              <a:rPr lang="en-US" sz="800" dirty="0" err="1">
                <a:solidFill>
                  <a:schemeClr val="bg1">
                    <a:lumMod val="85000"/>
                  </a:schemeClr>
                </a:solidFill>
              </a:rPr>
              <a:t>URMCMedia</a:t>
            </a:r>
            <a:r>
              <a:rPr lang="en-US" sz="800" dirty="0">
                <a:solidFill>
                  <a:schemeClr val="bg1">
                    <a:lumMod val="85000"/>
                  </a:schemeClr>
                </a:solidFill>
              </a:rPr>
              <a:t>/center-experiential-learning/</a:t>
            </a:r>
            <a:r>
              <a:rPr lang="en-US" sz="800" dirty="0" err="1">
                <a:solidFill>
                  <a:schemeClr val="bg1">
                    <a:lumMod val="85000"/>
                  </a:schemeClr>
                </a:solidFill>
              </a:rPr>
              <a:t>cme</a:t>
            </a:r>
            <a:r>
              <a:rPr lang="en-US" sz="800" dirty="0">
                <a:solidFill>
                  <a:schemeClr val="bg1">
                    <a:lumMod val="85000"/>
                  </a:schemeClr>
                </a:solidFill>
              </a:rPr>
              <a:t>/types-of-activities/documents/PERIPHERAL-NEUROPATHY-</a:t>
            </a:r>
            <a:r>
              <a:rPr lang="en-US" sz="800" dirty="0" err="1">
                <a:solidFill>
                  <a:schemeClr val="bg1">
                    <a:lumMod val="85000"/>
                  </a:schemeClr>
                </a:solidFill>
              </a:rPr>
              <a:t>HANDOUT.pdf</a:t>
            </a:r>
            <a:endParaRPr lang="en-US" sz="800" dirty="0">
              <a:solidFill>
                <a:schemeClr val="bg1">
                  <a:lumMod val="85000"/>
                </a:schemeClr>
              </a:solidFill>
            </a:endParaRPr>
          </a:p>
        </p:txBody>
      </p:sp>
    </p:spTree>
    <p:extLst>
      <p:ext uri="{BB962C8B-B14F-4D97-AF65-F5344CB8AC3E}">
        <p14:creationId xmlns:p14="http://schemas.microsoft.com/office/powerpoint/2010/main" val="1149069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sp>
        <p:nvSpPr>
          <p:cNvPr id="4" name="TextBox 3">
            <a:extLst>
              <a:ext uri="{FF2B5EF4-FFF2-40B4-BE49-F238E27FC236}">
                <a16:creationId xmlns:a16="http://schemas.microsoft.com/office/drawing/2014/main" id="{CAD89302-8552-8F7F-F96F-099EE13D88B4}"/>
              </a:ext>
            </a:extLst>
          </p:cNvPr>
          <p:cNvSpPr txBox="1"/>
          <p:nvPr/>
        </p:nvSpPr>
        <p:spPr>
          <a:xfrm>
            <a:off x="2756038" y="1428452"/>
            <a:ext cx="6679924" cy="4001095"/>
          </a:xfrm>
          <a:prstGeom prst="rect">
            <a:avLst/>
          </a:prstGeom>
          <a:noFill/>
        </p:spPr>
        <p:txBody>
          <a:bodyPr wrap="square">
            <a:spAutoFit/>
          </a:bodyPr>
          <a:lstStyle/>
          <a:p>
            <a:r>
              <a:rPr lang="en-US" sz="2000" b="1" dirty="0">
                <a:solidFill>
                  <a:schemeClr val="accent1">
                    <a:lumMod val="50000"/>
                  </a:schemeClr>
                </a:solidFill>
                <a:effectLst/>
                <a:latin typeface="Arial" panose="020B0604020202020204" pitchFamily="34" charset="0"/>
              </a:rPr>
              <a:t>Electromyography (EMG): </a:t>
            </a:r>
            <a:endParaRPr lang="en-US" dirty="0">
              <a:solidFill>
                <a:schemeClr val="accent1">
                  <a:lumMod val="50000"/>
                </a:schemeClr>
              </a:solidFill>
            </a:endParaRPr>
          </a:p>
          <a:p>
            <a:r>
              <a:rPr lang="en-US" sz="1800" dirty="0">
                <a:solidFill>
                  <a:schemeClr val="accent1">
                    <a:lumMod val="50000"/>
                  </a:schemeClr>
                </a:solidFill>
                <a:effectLst/>
                <a:latin typeface="ArialMT"/>
              </a:rPr>
              <a:t>The recording and study of insertional, spontaneous, and voluntary electrical activity of muscle. </a:t>
            </a:r>
          </a:p>
          <a:p>
            <a:endParaRPr lang="en-US" dirty="0">
              <a:solidFill>
                <a:schemeClr val="accent1">
                  <a:lumMod val="50000"/>
                </a:schemeClr>
              </a:solidFill>
            </a:endParaRPr>
          </a:p>
          <a:p>
            <a:r>
              <a:rPr lang="en-US" sz="1800" dirty="0">
                <a:solidFill>
                  <a:schemeClr val="accent1">
                    <a:lumMod val="50000"/>
                  </a:schemeClr>
                </a:solidFill>
                <a:effectLst/>
                <a:latin typeface="ArialMT"/>
              </a:rPr>
              <a:t>This test allows one to physiologically evaluate the motor unit, including the anterior horn cell, peripheral nerve, and muscle. EMG is helpful when evaluating patients with weakness, in that it can help one determine whether weakness is due to anterior horn cell disease, nerve root compression, peripheral neuropathy, or an intrinsic disease of muscle itself (myopathy). </a:t>
            </a:r>
          </a:p>
          <a:p>
            <a:endParaRPr lang="en-US" dirty="0">
              <a:solidFill>
                <a:schemeClr val="accent1">
                  <a:lumMod val="50000"/>
                </a:schemeClr>
              </a:solidFill>
            </a:endParaRPr>
          </a:p>
          <a:p>
            <a:r>
              <a:rPr lang="en-US" sz="1800" dirty="0">
                <a:solidFill>
                  <a:schemeClr val="accent1">
                    <a:lumMod val="50000"/>
                  </a:schemeClr>
                </a:solidFill>
                <a:effectLst/>
                <a:latin typeface="ArialMT"/>
              </a:rPr>
              <a:t>EMG can differentiate acute denervation from chronic denervation, and may thus give an indication as to the time course of the lesion causing the neuropathy. </a:t>
            </a:r>
            <a:endParaRPr lang="en-US" dirty="0">
              <a:solidFill>
                <a:schemeClr val="accent1">
                  <a:lumMod val="50000"/>
                </a:schemeClr>
              </a:solidFill>
            </a:endParaRPr>
          </a:p>
        </p:txBody>
      </p:sp>
      <p:sp>
        <p:nvSpPr>
          <p:cNvPr id="6" name="TextBox 5">
            <a:extLst>
              <a:ext uri="{FF2B5EF4-FFF2-40B4-BE49-F238E27FC236}">
                <a16:creationId xmlns:a16="http://schemas.microsoft.com/office/drawing/2014/main" id="{B47782E1-1311-A504-9BAB-263ED131B316}"/>
              </a:ext>
            </a:extLst>
          </p:cNvPr>
          <p:cNvSpPr txBox="1"/>
          <p:nvPr/>
        </p:nvSpPr>
        <p:spPr>
          <a:xfrm>
            <a:off x="3007416" y="6457816"/>
            <a:ext cx="6177168" cy="338554"/>
          </a:xfrm>
          <a:prstGeom prst="rect">
            <a:avLst/>
          </a:prstGeom>
          <a:noFill/>
        </p:spPr>
        <p:txBody>
          <a:bodyPr wrap="square">
            <a:spAutoFit/>
          </a:bodyPr>
          <a:lstStyle/>
          <a:p>
            <a:pPr algn="ctr"/>
            <a:r>
              <a:rPr lang="en-US" sz="800" dirty="0">
                <a:solidFill>
                  <a:schemeClr val="bg1">
                    <a:lumMod val="85000"/>
                  </a:schemeClr>
                </a:solidFill>
              </a:rPr>
              <a:t>https://</a:t>
            </a:r>
            <a:r>
              <a:rPr lang="en-US" sz="800" dirty="0" err="1">
                <a:solidFill>
                  <a:schemeClr val="bg1">
                    <a:lumMod val="85000"/>
                  </a:schemeClr>
                </a:solidFill>
              </a:rPr>
              <a:t>www.urmc.rochester.edu</a:t>
            </a:r>
            <a:r>
              <a:rPr lang="en-US" sz="800" dirty="0">
                <a:solidFill>
                  <a:schemeClr val="bg1">
                    <a:lumMod val="85000"/>
                  </a:schemeClr>
                </a:solidFill>
              </a:rPr>
              <a:t>/</a:t>
            </a:r>
            <a:r>
              <a:rPr lang="en-US" sz="800" dirty="0" err="1">
                <a:solidFill>
                  <a:schemeClr val="bg1">
                    <a:lumMod val="85000"/>
                  </a:schemeClr>
                </a:solidFill>
              </a:rPr>
              <a:t>MediaLibraries</a:t>
            </a:r>
            <a:r>
              <a:rPr lang="en-US" sz="800" dirty="0">
                <a:solidFill>
                  <a:schemeClr val="bg1">
                    <a:lumMod val="85000"/>
                  </a:schemeClr>
                </a:solidFill>
              </a:rPr>
              <a:t>/</a:t>
            </a:r>
            <a:r>
              <a:rPr lang="en-US" sz="800" dirty="0" err="1">
                <a:solidFill>
                  <a:schemeClr val="bg1">
                    <a:lumMod val="85000"/>
                  </a:schemeClr>
                </a:solidFill>
              </a:rPr>
              <a:t>URMCMedia</a:t>
            </a:r>
            <a:r>
              <a:rPr lang="en-US" sz="800" dirty="0">
                <a:solidFill>
                  <a:schemeClr val="bg1">
                    <a:lumMod val="85000"/>
                  </a:schemeClr>
                </a:solidFill>
              </a:rPr>
              <a:t>/center-experiential-learning/</a:t>
            </a:r>
            <a:r>
              <a:rPr lang="en-US" sz="800" dirty="0" err="1">
                <a:solidFill>
                  <a:schemeClr val="bg1">
                    <a:lumMod val="85000"/>
                  </a:schemeClr>
                </a:solidFill>
              </a:rPr>
              <a:t>cme</a:t>
            </a:r>
            <a:r>
              <a:rPr lang="en-US" sz="800" dirty="0">
                <a:solidFill>
                  <a:schemeClr val="bg1">
                    <a:lumMod val="85000"/>
                  </a:schemeClr>
                </a:solidFill>
              </a:rPr>
              <a:t>/types-of-activities/documents/PERIPHERAL-NEUROPATHY-</a:t>
            </a:r>
            <a:r>
              <a:rPr lang="en-US" sz="800" dirty="0" err="1">
                <a:solidFill>
                  <a:schemeClr val="bg1">
                    <a:lumMod val="85000"/>
                  </a:schemeClr>
                </a:solidFill>
              </a:rPr>
              <a:t>HANDOUT.pdf</a:t>
            </a:r>
            <a:endParaRPr lang="en-US" sz="800" dirty="0">
              <a:solidFill>
                <a:schemeClr val="bg1">
                  <a:lumMod val="85000"/>
                </a:schemeClr>
              </a:solidFill>
            </a:endParaRPr>
          </a:p>
        </p:txBody>
      </p:sp>
    </p:spTree>
    <p:extLst>
      <p:ext uri="{BB962C8B-B14F-4D97-AF65-F5344CB8AC3E}">
        <p14:creationId xmlns:p14="http://schemas.microsoft.com/office/powerpoint/2010/main" val="250126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sp>
        <p:nvSpPr>
          <p:cNvPr id="4" name="TextBox 3">
            <a:extLst>
              <a:ext uri="{FF2B5EF4-FFF2-40B4-BE49-F238E27FC236}">
                <a16:creationId xmlns:a16="http://schemas.microsoft.com/office/drawing/2014/main" id="{8A94D139-89A9-591D-86BE-47AF2D7FC71F}"/>
              </a:ext>
            </a:extLst>
          </p:cNvPr>
          <p:cNvSpPr txBox="1"/>
          <p:nvPr/>
        </p:nvSpPr>
        <p:spPr>
          <a:xfrm>
            <a:off x="2705514" y="889843"/>
            <a:ext cx="6780971" cy="5078313"/>
          </a:xfrm>
          <a:prstGeom prst="rect">
            <a:avLst/>
          </a:prstGeom>
          <a:noFill/>
        </p:spPr>
        <p:txBody>
          <a:bodyPr wrap="square">
            <a:spAutoFit/>
          </a:bodyPr>
          <a:lstStyle/>
          <a:p>
            <a:pPr>
              <a:buFont typeface="Arial" panose="020B0604020202020204" pitchFamily="34" charset="0"/>
              <a:buChar char="•"/>
            </a:pPr>
            <a:r>
              <a:rPr lang="en-US" sz="1800" b="1" dirty="0">
                <a:solidFill>
                  <a:schemeClr val="accent1">
                    <a:lumMod val="50000"/>
                  </a:schemeClr>
                </a:solidFill>
                <a:effectLst/>
                <a:latin typeface="Arial" panose="020B0604020202020204" pitchFamily="34" charset="0"/>
              </a:rPr>
              <a:t>Acute Denervation: </a:t>
            </a:r>
            <a:r>
              <a:rPr lang="en-US" sz="1800" dirty="0">
                <a:solidFill>
                  <a:schemeClr val="accent1">
                    <a:lumMod val="50000"/>
                  </a:schemeClr>
                </a:solidFill>
                <a:effectLst/>
                <a:latin typeface="ArialMT"/>
              </a:rPr>
              <a:t>Fibrillations and positive waves are present indicating spontaneous discharge of individual muscle fibers. </a:t>
            </a:r>
          </a:p>
          <a:p>
            <a:pPr>
              <a:buFont typeface="Arial" panose="020B0604020202020204" pitchFamily="34" charset="0"/>
              <a:buChar char="•"/>
            </a:pPr>
            <a:endParaRPr lang="en-US" sz="1800" dirty="0">
              <a:solidFill>
                <a:schemeClr val="accent1">
                  <a:lumMod val="50000"/>
                </a:schemeClr>
              </a:solidFill>
              <a:effectLst/>
              <a:latin typeface="SymbolMT"/>
            </a:endParaRPr>
          </a:p>
          <a:p>
            <a:pPr>
              <a:buFont typeface="Arial" panose="020B0604020202020204" pitchFamily="34" charset="0"/>
              <a:buChar char="•"/>
            </a:pPr>
            <a:r>
              <a:rPr lang="en-US" sz="1800" b="1" dirty="0">
                <a:solidFill>
                  <a:schemeClr val="accent1">
                    <a:lumMod val="50000"/>
                  </a:schemeClr>
                </a:solidFill>
                <a:effectLst/>
                <a:latin typeface="Arial" panose="020B0604020202020204" pitchFamily="34" charset="0"/>
              </a:rPr>
              <a:t>Chronic Denervation: </a:t>
            </a:r>
            <a:r>
              <a:rPr lang="en-US" sz="1800" dirty="0">
                <a:solidFill>
                  <a:schemeClr val="accent1">
                    <a:lumMod val="50000"/>
                  </a:schemeClr>
                </a:solidFill>
                <a:effectLst/>
                <a:latin typeface="ArialMT"/>
              </a:rPr>
              <a:t>Voluntary motor unit potentials are of large amplitude and long duration, and are frequently polyphasic, because the motor units are enlarged as a result of re-innervation of adjacent previously denervated muscle fibers. Recruitment of additional motor units in response to increasing the force of muscular contraction is reduced for the same reason.</a:t>
            </a:r>
          </a:p>
          <a:p>
            <a:r>
              <a:rPr lang="en-US" sz="1800" dirty="0">
                <a:solidFill>
                  <a:schemeClr val="accent1">
                    <a:lumMod val="50000"/>
                  </a:schemeClr>
                </a:solidFill>
                <a:effectLst/>
                <a:latin typeface="ArialMT"/>
              </a:rPr>
              <a:t> </a:t>
            </a:r>
            <a:endParaRPr lang="en-US" sz="1800" dirty="0">
              <a:solidFill>
                <a:schemeClr val="accent1">
                  <a:lumMod val="50000"/>
                </a:schemeClr>
              </a:solidFill>
              <a:effectLst/>
              <a:latin typeface="SymbolMT"/>
            </a:endParaRPr>
          </a:p>
          <a:p>
            <a:pPr>
              <a:buFont typeface="Arial" panose="020B0604020202020204" pitchFamily="34" charset="0"/>
              <a:buChar char="•"/>
            </a:pPr>
            <a:r>
              <a:rPr lang="en-US" sz="1800" b="1" dirty="0">
                <a:solidFill>
                  <a:schemeClr val="accent1">
                    <a:lumMod val="50000"/>
                  </a:schemeClr>
                </a:solidFill>
                <a:effectLst/>
                <a:latin typeface="Arial" panose="020B0604020202020204" pitchFamily="34" charset="0"/>
              </a:rPr>
              <a:t>Demyelinating Neuropathy: </a:t>
            </a:r>
            <a:r>
              <a:rPr lang="en-US" sz="1800" dirty="0">
                <a:solidFill>
                  <a:schemeClr val="accent1">
                    <a:lumMod val="50000"/>
                  </a:schemeClr>
                </a:solidFill>
                <a:effectLst/>
                <a:latin typeface="ArialMT"/>
              </a:rPr>
              <a:t>A decreased recruitment pattern is seen, since demyelination interferes with conduction of individual action potentials along the course of a peripheral nerve. Because denervation and reinnervation of muscle fibers are not features of demyelinating neuropathies, the configuration of the voluntary motor unit potentials is usually normal, and fibrillation potentials are not seen. </a:t>
            </a:r>
            <a:endParaRPr lang="en-US" sz="1800" dirty="0">
              <a:solidFill>
                <a:schemeClr val="accent1">
                  <a:lumMod val="50000"/>
                </a:schemeClr>
              </a:solidFill>
              <a:effectLst/>
              <a:latin typeface="SymbolMT"/>
            </a:endParaRPr>
          </a:p>
        </p:txBody>
      </p:sp>
      <p:sp>
        <p:nvSpPr>
          <p:cNvPr id="6" name="TextBox 5">
            <a:extLst>
              <a:ext uri="{FF2B5EF4-FFF2-40B4-BE49-F238E27FC236}">
                <a16:creationId xmlns:a16="http://schemas.microsoft.com/office/drawing/2014/main" id="{0C89CF4E-4D35-003D-EB60-B9BB2F67AC93}"/>
              </a:ext>
            </a:extLst>
          </p:cNvPr>
          <p:cNvSpPr txBox="1"/>
          <p:nvPr/>
        </p:nvSpPr>
        <p:spPr>
          <a:xfrm>
            <a:off x="3007416" y="6457816"/>
            <a:ext cx="6177168" cy="338554"/>
          </a:xfrm>
          <a:prstGeom prst="rect">
            <a:avLst/>
          </a:prstGeom>
          <a:noFill/>
        </p:spPr>
        <p:txBody>
          <a:bodyPr wrap="square">
            <a:spAutoFit/>
          </a:bodyPr>
          <a:lstStyle/>
          <a:p>
            <a:pPr algn="ctr"/>
            <a:r>
              <a:rPr lang="en-US" sz="800" dirty="0">
                <a:solidFill>
                  <a:schemeClr val="bg1">
                    <a:lumMod val="85000"/>
                  </a:schemeClr>
                </a:solidFill>
              </a:rPr>
              <a:t>https://</a:t>
            </a:r>
            <a:r>
              <a:rPr lang="en-US" sz="800" dirty="0" err="1">
                <a:solidFill>
                  <a:schemeClr val="bg1">
                    <a:lumMod val="85000"/>
                  </a:schemeClr>
                </a:solidFill>
              </a:rPr>
              <a:t>www.urmc.rochester.edu</a:t>
            </a:r>
            <a:r>
              <a:rPr lang="en-US" sz="800" dirty="0">
                <a:solidFill>
                  <a:schemeClr val="bg1">
                    <a:lumMod val="85000"/>
                  </a:schemeClr>
                </a:solidFill>
              </a:rPr>
              <a:t>/</a:t>
            </a:r>
            <a:r>
              <a:rPr lang="en-US" sz="800" dirty="0" err="1">
                <a:solidFill>
                  <a:schemeClr val="bg1">
                    <a:lumMod val="85000"/>
                  </a:schemeClr>
                </a:solidFill>
              </a:rPr>
              <a:t>MediaLibraries</a:t>
            </a:r>
            <a:r>
              <a:rPr lang="en-US" sz="800" dirty="0">
                <a:solidFill>
                  <a:schemeClr val="bg1">
                    <a:lumMod val="85000"/>
                  </a:schemeClr>
                </a:solidFill>
              </a:rPr>
              <a:t>/</a:t>
            </a:r>
            <a:r>
              <a:rPr lang="en-US" sz="800" dirty="0" err="1">
                <a:solidFill>
                  <a:schemeClr val="bg1">
                    <a:lumMod val="85000"/>
                  </a:schemeClr>
                </a:solidFill>
              </a:rPr>
              <a:t>URMCMedia</a:t>
            </a:r>
            <a:r>
              <a:rPr lang="en-US" sz="800" dirty="0">
                <a:solidFill>
                  <a:schemeClr val="bg1">
                    <a:lumMod val="85000"/>
                  </a:schemeClr>
                </a:solidFill>
              </a:rPr>
              <a:t>/center-experiential-learning/</a:t>
            </a:r>
            <a:r>
              <a:rPr lang="en-US" sz="800" dirty="0" err="1">
                <a:solidFill>
                  <a:schemeClr val="bg1">
                    <a:lumMod val="85000"/>
                  </a:schemeClr>
                </a:solidFill>
              </a:rPr>
              <a:t>cme</a:t>
            </a:r>
            <a:r>
              <a:rPr lang="en-US" sz="800" dirty="0">
                <a:solidFill>
                  <a:schemeClr val="bg1">
                    <a:lumMod val="85000"/>
                  </a:schemeClr>
                </a:solidFill>
              </a:rPr>
              <a:t>/types-of-activities/documents/PERIPHERAL-NEUROPATHY-</a:t>
            </a:r>
            <a:r>
              <a:rPr lang="en-US" sz="800" dirty="0" err="1">
                <a:solidFill>
                  <a:schemeClr val="bg1">
                    <a:lumMod val="85000"/>
                  </a:schemeClr>
                </a:solidFill>
              </a:rPr>
              <a:t>HANDOUT.pdf</a:t>
            </a:r>
            <a:endParaRPr lang="en-US" sz="800" dirty="0">
              <a:solidFill>
                <a:schemeClr val="bg1">
                  <a:lumMod val="85000"/>
                </a:schemeClr>
              </a:solidFill>
            </a:endParaRPr>
          </a:p>
        </p:txBody>
      </p:sp>
    </p:spTree>
    <p:extLst>
      <p:ext uri="{BB962C8B-B14F-4D97-AF65-F5344CB8AC3E}">
        <p14:creationId xmlns:p14="http://schemas.microsoft.com/office/powerpoint/2010/main" val="4283161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sp>
        <p:nvSpPr>
          <p:cNvPr id="4" name="TextBox 3">
            <a:extLst>
              <a:ext uri="{FF2B5EF4-FFF2-40B4-BE49-F238E27FC236}">
                <a16:creationId xmlns:a16="http://schemas.microsoft.com/office/drawing/2014/main" id="{E0B5E5A9-E420-F4A0-D788-BCAC8D0FBD43}"/>
              </a:ext>
            </a:extLst>
          </p:cNvPr>
          <p:cNvSpPr txBox="1"/>
          <p:nvPr/>
        </p:nvSpPr>
        <p:spPr>
          <a:xfrm>
            <a:off x="2814016" y="1259175"/>
            <a:ext cx="6563967" cy="4339650"/>
          </a:xfrm>
          <a:prstGeom prst="rect">
            <a:avLst/>
          </a:prstGeom>
          <a:noFill/>
        </p:spPr>
        <p:txBody>
          <a:bodyPr wrap="square">
            <a:spAutoFit/>
          </a:bodyPr>
          <a:lstStyle/>
          <a:p>
            <a:pPr algn="ctr"/>
            <a:r>
              <a:rPr lang="en-US" sz="2400" b="1" dirty="0">
                <a:solidFill>
                  <a:schemeClr val="accent1">
                    <a:lumMod val="50000"/>
                  </a:schemeClr>
                </a:solidFill>
                <a:effectLst/>
                <a:latin typeface="Arial" panose="020B0604020202020204" pitchFamily="34" charset="0"/>
              </a:rPr>
              <a:t>Blood Studies </a:t>
            </a:r>
          </a:p>
          <a:p>
            <a:pPr algn="ctr"/>
            <a:endParaRPr lang="en-US" dirty="0">
              <a:solidFill>
                <a:schemeClr val="accent1">
                  <a:lumMod val="50000"/>
                </a:schemeClr>
              </a:solidFill>
            </a:endParaRPr>
          </a:p>
          <a:p>
            <a:r>
              <a:rPr lang="en-US" sz="1800" dirty="0">
                <a:solidFill>
                  <a:schemeClr val="accent1">
                    <a:lumMod val="50000"/>
                  </a:schemeClr>
                </a:solidFill>
                <a:effectLst/>
                <a:latin typeface="ArialMT"/>
              </a:rPr>
              <a:t>Routine blood studies should be obtained in all patients with peripheral neuropathy in order to screen for reversible causes. The following blood tests are recommended: </a:t>
            </a:r>
          </a:p>
          <a:p>
            <a:endParaRPr lang="en-US" dirty="0">
              <a:solidFill>
                <a:schemeClr val="accent1">
                  <a:lumMod val="50000"/>
                </a:schemeClr>
              </a:solidFill>
            </a:endParaRPr>
          </a:p>
          <a:p>
            <a:pPr>
              <a:buFont typeface="Arial" panose="020B0604020202020204" pitchFamily="34" charset="0"/>
              <a:buChar char="•"/>
            </a:pPr>
            <a:r>
              <a:rPr lang="en-US" sz="1800" dirty="0">
                <a:solidFill>
                  <a:schemeClr val="accent1">
                    <a:lumMod val="50000"/>
                  </a:schemeClr>
                </a:solidFill>
                <a:effectLst/>
                <a:latin typeface="ArialMT"/>
              </a:rPr>
              <a:t>Complete blood count </a:t>
            </a:r>
            <a:endParaRPr lang="en-US" sz="1800" dirty="0">
              <a:solidFill>
                <a:schemeClr val="accent1">
                  <a:lumMod val="50000"/>
                </a:schemeClr>
              </a:solidFill>
              <a:effectLst/>
              <a:latin typeface="SymbolMT"/>
            </a:endParaRPr>
          </a:p>
          <a:p>
            <a:pPr>
              <a:buFont typeface="Arial" panose="020B0604020202020204" pitchFamily="34" charset="0"/>
              <a:buChar char="•"/>
            </a:pPr>
            <a:r>
              <a:rPr lang="en-US" sz="1800" dirty="0">
                <a:solidFill>
                  <a:schemeClr val="accent1">
                    <a:lumMod val="50000"/>
                  </a:schemeClr>
                </a:solidFill>
                <a:effectLst/>
                <a:latin typeface="ArialMT"/>
              </a:rPr>
              <a:t>Chemistry profile </a:t>
            </a:r>
            <a:endParaRPr lang="en-US" sz="1800" dirty="0">
              <a:solidFill>
                <a:schemeClr val="accent1">
                  <a:lumMod val="50000"/>
                </a:schemeClr>
              </a:solidFill>
              <a:effectLst/>
              <a:latin typeface="SymbolMT"/>
            </a:endParaRPr>
          </a:p>
          <a:p>
            <a:pPr>
              <a:buFont typeface="Arial" panose="020B0604020202020204" pitchFamily="34" charset="0"/>
              <a:buChar char="•"/>
            </a:pPr>
            <a:r>
              <a:rPr lang="en-US" sz="1800" dirty="0">
                <a:solidFill>
                  <a:schemeClr val="accent1">
                    <a:lumMod val="50000"/>
                  </a:schemeClr>
                </a:solidFill>
                <a:effectLst/>
                <a:latin typeface="ArialMT"/>
              </a:rPr>
              <a:t>Sedimentation rate </a:t>
            </a:r>
            <a:endParaRPr lang="en-US" sz="1800" dirty="0">
              <a:solidFill>
                <a:schemeClr val="accent1">
                  <a:lumMod val="50000"/>
                </a:schemeClr>
              </a:solidFill>
              <a:effectLst/>
              <a:latin typeface="SymbolMT"/>
            </a:endParaRPr>
          </a:p>
          <a:p>
            <a:pPr>
              <a:buFont typeface="Arial" panose="020B0604020202020204" pitchFamily="34" charset="0"/>
              <a:buChar char="•"/>
            </a:pPr>
            <a:r>
              <a:rPr lang="en-US" sz="1800" dirty="0">
                <a:solidFill>
                  <a:schemeClr val="accent1">
                    <a:lumMod val="50000"/>
                  </a:schemeClr>
                </a:solidFill>
                <a:effectLst/>
                <a:latin typeface="ArialMT"/>
              </a:rPr>
              <a:t>Thyroid studies </a:t>
            </a:r>
            <a:endParaRPr lang="en-US" sz="1800" dirty="0">
              <a:solidFill>
                <a:schemeClr val="accent1">
                  <a:lumMod val="50000"/>
                </a:schemeClr>
              </a:solidFill>
              <a:effectLst/>
              <a:latin typeface="SymbolMT"/>
            </a:endParaRPr>
          </a:p>
          <a:p>
            <a:pPr>
              <a:buFont typeface="Arial" panose="020B0604020202020204" pitchFamily="34" charset="0"/>
              <a:buChar char="•"/>
            </a:pPr>
            <a:r>
              <a:rPr lang="en-US" sz="1800" dirty="0">
                <a:solidFill>
                  <a:schemeClr val="accent1">
                    <a:lumMod val="50000"/>
                  </a:schemeClr>
                </a:solidFill>
                <a:effectLst/>
                <a:latin typeface="ArialMT"/>
              </a:rPr>
              <a:t>Vitamin B</a:t>
            </a:r>
            <a:r>
              <a:rPr lang="en-US" sz="800" dirty="0">
                <a:solidFill>
                  <a:schemeClr val="accent1">
                    <a:lumMod val="50000"/>
                  </a:schemeClr>
                </a:solidFill>
                <a:effectLst/>
                <a:latin typeface="ArialMT"/>
              </a:rPr>
              <a:t>12 </a:t>
            </a:r>
            <a:r>
              <a:rPr lang="en-US" sz="1800" dirty="0">
                <a:solidFill>
                  <a:schemeClr val="accent1">
                    <a:lumMod val="50000"/>
                  </a:schemeClr>
                </a:solidFill>
                <a:effectLst/>
                <a:latin typeface="ArialMT"/>
              </a:rPr>
              <a:t>level </a:t>
            </a:r>
            <a:endParaRPr lang="en-US" sz="1800" dirty="0">
              <a:solidFill>
                <a:schemeClr val="accent1">
                  <a:lumMod val="50000"/>
                </a:schemeClr>
              </a:solidFill>
              <a:effectLst/>
              <a:latin typeface="SymbolMT"/>
            </a:endParaRPr>
          </a:p>
          <a:p>
            <a:pPr>
              <a:buFont typeface="Arial" panose="020B0604020202020204" pitchFamily="34" charset="0"/>
              <a:buChar char="•"/>
            </a:pPr>
            <a:r>
              <a:rPr lang="en-US" sz="1800" dirty="0">
                <a:solidFill>
                  <a:schemeClr val="accent1">
                    <a:lumMod val="50000"/>
                  </a:schemeClr>
                </a:solidFill>
                <a:effectLst/>
                <a:latin typeface="ArialMT"/>
              </a:rPr>
              <a:t>ANA, rheumatoid factor </a:t>
            </a:r>
            <a:endParaRPr lang="en-US" sz="1800" dirty="0">
              <a:solidFill>
                <a:schemeClr val="accent1">
                  <a:lumMod val="50000"/>
                </a:schemeClr>
              </a:solidFill>
              <a:effectLst/>
              <a:latin typeface="SymbolMT"/>
            </a:endParaRPr>
          </a:p>
          <a:p>
            <a:pPr>
              <a:buFont typeface="Arial" panose="020B0604020202020204" pitchFamily="34" charset="0"/>
              <a:buChar char="•"/>
            </a:pPr>
            <a:r>
              <a:rPr lang="en-US" sz="1800" dirty="0">
                <a:solidFill>
                  <a:schemeClr val="accent1">
                    <a:lumMod val="50000"/>
                  </a:schemeClr>
                </a:solidFill>
                <a:effectLst/>
                <a:latin typeface="ArialMT"/>
              </a:rPr>
              <a:t>Serum protein electrophoresis, serum immuno-electrophoresis </a:t>
            </a:r>
            <a:endParaRPr lang="en-US" sz="1800" dirty="0">
              <a:solidFill>
                <a:schemeClr val="accent1">
                  <a:lumMod val="50000"/>
                </a:schemeClr>
              </a:solidFill>
              <a:effectLst/>
              <a:latin typeface="SymbolMT"/>
            </a:endParaRPr>
          </a:p>
          <a:p>
            <a:pPr>
              <a:buFont typeface="Arial" panose="020B0604020202020204" pitchFamily="34" charset="0"/>
              <a:buChar char="•"/>
            </a:pPr>
            <a:r>
              <a:rPr lang="en-US" sz="1800" dirty="0">
                <a:solidFill>
                  <a:schemeClr val="accent1">
                    <a:lumMod val="50000"/>
                  </a:schemeClr>
                </a:solidFill>
                <a:effectLst/>
                <a:latin typeface="ArialMT"/>
              </a:rPr>
              <a:t>RPR and HIV (if the clinical situation warrants) </a:t>
            </a:r>
            <a:endParaRPr lang="en-US" sz="1800" dirty="0">
              <a:solidFill>
                <a:schemeClr val="accent1">
                  <a:lumMod val="50000"/>
                </a:schemeClr>
              </a:solidFill>
              <a:effectLst/>
              <a:latin typeface="SymbolMT"/>
            </a:endParaRPr>
          </a:p>
        </p:txBody>
      </p:sp>
      <p:sp>
        <p:nvSpPr>
          <p:cNvPr id="6" name="TextBox 5">
            <a:extLst>
              <a:ext uri="{FF2B5EF4-FFF2-40B4-BE49-F238E27FC236}">
                <a16:creationId xmlns:a16="http://schemas.microsoft.com/office/drawing/2014/main" id="{DB113189-2C6A-FB78-45D8-B296FA798D3C}"/>
              </a:ext>
            </a:extLst>
          </p:cNvPr>
          <p:cNvSpPr txBox="1"/>
          <p:nvPr/>
        </p:nvSpPr>
        <p:spPr>
          <a:xfrm>
            <a:off x="3007416" y="6457816"/>
            <a:ext cx="6177168" cy="338554"/>
          </a:xfrm>
          <a:prstGeom prst="rect">
            <a:avLst/>
          </a:prstGeom>
          <a:noFill/>
        </p:spPr>
        <p:txBody>
          <a:bodyPr wrap="square">
            <a:spAutoFit/>
          </a:bodyPr>
          <a:lstStyle/>
          <a:p>
            <a:pPr algn="ctr"/>
            <a:r>
              <a:rPr lang="en-US" sz="800" dirty="0">
                <a:solidFill>
                  <a:schemeClr val="bg1">
                    <a:lumMod val="85000"/>
                  </a:schemeClr>
                </a:solidFill>
              </a:rPr>
              <a:t>https://</a:t>
            </a:r>
            <a:r>
              <a:rPr lang="en-US" sz="800" dirty="0" err="1">
                <a:solidFill>
                  <a:schemeClr val="bg1">
                    <a:lumMod val="85000"/>
                  </a:schemeClr>
                </a:solidFill>
              </a:rPr>
              <a:t>www.urmc.rochester.edu</a:t>
            </a:r>
            <a:r>
              <a:rPr lang="en-US" sz="800" dirty="0">
                <a:solidFill>
                  <a:schemeClr val="bg1">
                    <a:lumMod val="85000"/>
                  </a:schemeClr>
                </a:solidFill>
              </a:rPr>
              <a:t>/</a:t>
            </a:r>
            <a:r>
              <a:rPr lang="en-US" sz="800" dirty="0" err="1">
                <a:solidFill>
                  <a:schemeClr val="bg1">
                    <a:lumMod val="85000"/>
                  </a:schemeClr>
                </a:solidFill>
              </a:rPr>
              <a:t>MediaLibraries</a:t>
            </a:r>
            <a:r>
              <a:rPr lang="en-US" sz="800" dirty="0">
                <a:solidFill>
                  <a:schemeClr val="bg1">
                    <a:lumMod val="85000"/>
                  </a:schemeClr>
                </a:solidFill>
              </a:rPr>
              <a:t>/</a:t>
            </a:r>
            <a:r>
              <a:rPr lang="en-US" sz="800" dirty="0" err="1">
                <a:solidFill>
                  <a:schemeClr val="bg1">
                    <a:lumMod val="85000"/>
                  </a:schemeClr>
                </a:solidFill>
              </a:rPr>
              <a:t>URMCMedia</a:t>
            </a:r>
            <a:r>
              <a:rPr lang="en-US" sz="800" dirty="0">
                <a:solidFill>
                  <a:schemeClr val="bg1">
                    <a:lumMod val="85000"/>
                  </a:schemeClr>
                </a:solidFill>
              </a:rPr>
              <a:t>/center-experiential-learning/</a:t>
            </a:r>
            <a:r>
              <a:rPr lang="en-US" sz="800" dirty="0" err="1">
                <a:solidFill>
                  <a:schemeClr val="bg1">
                    <a:lumMod val="85000"/>
                  </a:schemeClr>
                </a:solidFill>
              </a:rPr>
              <a:t>cme</a:t>
            </a:r>
            <a:r>
              <a:rPr lang="en-US" sz="800" dirty="0">
                <a:solidFill>
                  <a:schemeClr val="bg1">
                    <a:lumMod val="85000"/>
                  </a:schemeClr>
                </a:solidFill>
              </a:rPr>
              <a:t>/types-of-activities/documents/PERIPHERAL-NEUROPATHY-</a:t>
            </a:r>
            <a:r>
              <a:rPr lang="en-US" sz="800" dirty="0" err="1">
                <a:solidFill>
                  <a:schemeClr val="bg1">
                    <a:lumMod val="85000"/>
                  </a:schemeClr>
                </a:solidFill>
              </a:rPr>
              <a:t>HANDOUT.pdf</a:t>
            </a:r>
            <a:endParaRPr lang="en-US" sz="800" dirty="0">
              <a:solidFill>
                <a:schemeClr val="bg1">
                  <a:lumMod val="85000"/>
                </a:schemeClr>
              </a:solidFill>
            </a:endParaRPr>
          </a:p>
        </p:txBody>
      </p:sp>
    </p:spTree>
    <p:extLst>
      <p:ext uri="{BB962C8B-B14F-4D97-AF65-F5344CB8AC3E}">
        <p14:creationId xmlns:p14="http://schemas.microsoft.com/office/powerpoint/2010/main" val="3238451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pic>
        <p:nvPicPr>
          <p:cNvPr id="6" name="Picture 5" descr="A screenshot of a data sheet&#10;&#10;Description automatically generated">
            <a:extLst>
              <a:ext uri="{FF2B5EF4-FFF2-40B4-BE49-F238E27FC236}">
                <a16:creationId xmlns:a16="http://schemas.microsoft.com/office/drawing/2014/main" id="{3D998097-DDCF-2BA4-15D2-80567C52F220}"/>
              </a:ext>
            </a:extLst>
          </p:cNvPr>
          <p:cNvPicPr>
            <a:picLocks noChangeAspect="1"/>
          </p:cNvPicPr>
          <p:nvPr/>
        </p:nvPicPr>
        <p:blipFill>
          <a:blip r:embed="rId5"/>
          <a:stretch>
            <a:fillRect/>
          </a:stretch>
        </p:blipFill>
        <p:spPr>
          <a:xfrm>
            <a:off x="1774220" y="1034718"/>
            <a:ext cx="8643559" cy="4788563"/>
          </a:xfrm>
          <a:prstGeom prst="rect">
            <a:avLst/>
          </a:prstGeom>
        </p:spPr>
      </p:pic>
    </p:spTree>
    <p:extLst>
      <p:ext uri="{BB962C8B-B14F-4D97-AF65-F5344CB8AC3E}">
        <p14:creationId xmlns:p14="http://schemas.microsoft.com/office/powerpoint/2010/main" val="2742822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pic>
        <p:nvPicPr>
          <p:cNvPr id="4" name="Picture 3" descr="A table with numbers and text&#10;&#10;Description automatically generated with medium confidence">
            <a:extLst>
              <a:ext uri="{FF2B5EF4-FFF2-40B4-BE49-F238E27FC236}">
                <a16:creationId xmlns:a16="http://schemas.microsoft.com/office/drawing/2014/main" id="{CBB8EBA4-7F39-129E-EC01-2F9B90D7B395}"/>
              </a:ext>
            </a:extLst>
          </p:cNvPr>
          <p:cNvPicPr>
            <a:picLocks noChangeAspect="1"/>
          </p:cNvPicPr>
          <p:nvPr/>
        </p:nvPicPr>
        <p:blipFill>
          <a:blip r:embed="rId5"/>
          <a:stretch>
            <a:fillRect/>
          </a:stretch>
        </p:blipFill>
        <p:spPr>
          <a:xfrm>
            <a:off x="1695002" y="751984"/>
            <a:ext cx="8801996" cy="3092593"/>
          </a:xfrm>
          <a:prstGeom prst="rect">
            <a:avLst/>
          </a:prstGeom>
        </p:spPr>
      </p:pic>
      <p:pic>
        <p:nvPicPr>
          <p:cNvPr id="7" name="Picture 6" descr="A close-up of a list&#10;&#10;Description automatically generated">
            <a:extLst>
              <a:ext uri="{FF2B5EF4-FFF2-40B4-BE49-F238E27FC236}">
                <a16:creationId xmlns:a16="http://schemas.microsoft.com/office/drawing/2014/main" id="{96B96507-CAC3-4665-89D3-6FD542F6ABAC}"/>
              </a:ext>
            </a:extLst>
          </p:cNvPr>
          <p:cNvPicPr>
            <a:picLocks noChangeAspect="1"/>
          </p:cNvPicPr>
          <p:nvPr/>
        </p:nvPicPr>
        <p:blipFill>
          <a:blip r:embed="rId6"/>
          <a:stretch>
            <a:fillRect/>
          </a:stretch>
        </p:blipFill>
        <p:spPr>
          <a:xfrm>
            <a:off x="1695003" y="3844577"/>
            <a:ext cx="8801995" cy="1600362"/>
          </a:xfrm>
          <a:prstGeom prst="rect">
            <a:avLst/>
          </a:prstGeom>
        </p:spPr>
      </p:pic>
    </p:spTree>
    <p:extLst>
      <p:ext uri="{BB962C8B-B14F-4D97-AF65-F5344CB8AC3E}">
        <p14:creationId xmlns:p14="http://schemas.microsoft.com/office/powerpoint/2010/main" val="1356020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pic>
        <p:nvPicPr>
          <p:cNvPr id="4" name="Picture 3" descr="A screenshot of a medical report&#10;&#10;Description automatically generated">
            <a:extLst>
              <a:ext uri="{FF2B5EF4-FFF2-40B4-BE49-F238E27FC236}">
                <a16:creationId xmlns:a16="http://schemas.microsoft.com/office/drawing/2014/main" id="{E9F6E830-24A4-0B99-5C19-03633C6C0BF3}"/>
              </a:ext>
            </a:extLst>
          </p:cNvPr>
          <p:cNvPicPr>
            <a:picLocks noChangeAspect="1"/>
          </p:cNvPicPr>
          <p:nvPr/>
        </p:nvPicPr>
        <p:blipFill>
          <a:blip r:embed="rId5"/>
          <a:stretch>
            <a:fillRect/>
          </a:stretch>
        </p:blipFill>
        <p:spPr>
          <a:xfrm>
            <a:off x="2209800" y="180536"/>
            <a:ext cx="7772400" cy="3875354"/>
          </a:xfrm>
          <a:prstGeom prst="rect">
            <a:avLst/>
          </a:prstGeom>
        </p:spPr>
      </p:pic>
      <p:pic>
        <p:nvPicPr>
          <p:cNvPr id="7" name="Picture 6" descr="A screenshot of a test results&#10;&#10;Description automatically generated">
            <a:extLst>
              <a:ext uri="{FF2B5EF4-FFF2-40B4-BE49-F238E27FC236}">
                <a16:creationId xmlns:a16="http://schemas.microsoft.com/office/drawing/2014/main" id="{7D905421-533F-24DC-841E-5D47794D76CB}"/>
              </a:ext>
            </a:extLst>
          </p:cNvPr>
          <p:cNvPicPr>
            <a:picLocks noChangeAspect="1"/>
          </p:cNvPicPr>
          <p:nvPr/>
        </p:nvPicPr>
        <p:blipFill>
          <a:blip r:embed="rId6"/>
          <a:stretch>
            <a:fillRect/>
          </a:stretch>
        </p:blipFill>
        <p:spPr>
          <a:xfrm>
            <a:off x="2209800" y="4334186"/>
            <a:ext cx="7772400" cy="2057614"/>
          </a:xfrm>
          <a:prstGeom prst="rect">
            <a:avLst/>
          </a:prstGeom>
        </p:spPr>
      </p:pic>
    </p:spTree>
    <p:extLst>
      <p:ext uri="{BB962C8B-B14F-4D97-AF65-F5344CB8AC3E}">
        <p14:creationId xmlns:p14="http://schemas.microsoft.com/office/powerpoint/2010/main" val="203844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sp>
        <p:nvSpPr>
          <p:cNvPr id="4" name="TextBox 3">
            <a:extLst>
              <a:ext uri="{FF2B5EF4-FFF2-40B4-BE49-F238E27FC236}">
                <a16:creationId xmlns:a16="http://schemas.microsoft.com/office/drawing/2014/main" id="{C50A5901-07B7-7D53-EEDD-C24317B4ECDC}"/>
              </a:ext>
            </a:extLst>
          </p:cNvPr>
          <p:cNvSpPr txBox="1"/>
          <p:nvPr/>
        </p:nvSpPr>
        <p:spPr>
          <a:xfrm>
            <a:off x="3047172" y="1296290"/>
            <a:ext cx="6097656" cy="3539430"/>
          </a:xfrm>
          <a:prstGeom prst="rect">
            <a:avLst/>
          </a:prstGeom>
          <a:noFill/>
        </p:spPr>
        <p:txBody>
          <a:bodyPr wrap="square">
            <a:spAutoFit/>
          </a:bodyPr>
          <a:lstStyle/>
          <a:p>
            <a:pPr algn="ctr"/>
            <a:r>
              <a:rPr lang="en-US" sz="2400" b="1" dirty="0">
                <a:solidFill>
                  <a:schemeClr val="accent1">
                    <a:lumMod val="50000"/>
                  </a:schemeClr>
                </a:solidFill>
                <a:effectLst/>
                <a:latin typeface="Arial" panose="020B0604020202020204" pitchFamily="34" charset="0"/>
              </a:rPr>
              <a:t>Urine Studies </a:t>
            </a:r>
          </a:p>
          <a:p>
            <a:pPr algn="ctr"/>
            <a:endParaRPr lang="en-US" sz="2400" dirty="0">
              <a:solidFill>
                <a:schemeClr val="accent1">
                  <a:lumMod val="50000"/>
                </a:schemeClr>
              </a:solidFill>
              <a:effectLst/>
            </a:endParaRPr>
          </a:p>
          <a:p>
            <a:pPr>
              <a:buFont typeface="+mj-lt"/>
              <a:buAutoNum type="arabicPeriod"/>
            </a:pPr>
            <a:r>
              <a:rPr lang="en-US" sz="1600" dirty="0">
                <a:solidFill>
                  <a:schemeClr val="accent1">
                    <a:lumMod val="50000"/>
                  </a:schemeClr>
                </a:solidFill>
                <a:effectLst/>
                <a:latin typeface="ArialMT"/>
              </a:rPr>
              <a:t>The following studies are recommended to screen for reversible causes of neuropathy: </a:t>
            </a:r>
          </a:p>
          <a:p>
            <a:endParaRPr lang="en-US" sz="1600" dirty="0">
              <a:solidFill>
                <a:schemeClr val="accent1">
                  <a:lumMod val="50000"/>
                </a:schemeClr>
              </a:solidFill>
              <a:effectLst/>
            </a:endParaRPr>
          </a:p>
          <a:p>
            <a:pPr marL="742950" lvl="1" indent="-285750">
              <a:buFont typeface="Arial" panose="020B0604020202020204" pitchFamily="34" charset="0"/>
              <a:buChar char="•"/>
            </a:pPr>
            <a:r>
              <a:rPr lang="en-US" sz="1600" dirty="0">
                <a:solidFill>
                  <a:schemeClr val="accent1">
                    <a:lumMod val="50000"/>
                  </a:schemeClr>
                </a:solidFill>
                <a:effectLst/>
                <a:latin typeface="ArialMT"/>
              </a:rPr>
              <a:t>Heavy metal screen (Hg, Pb, Zn, As) </a:t>
            </a:r>
            <a:endParaRPr lang="en-US" sz="1600" dirty="0">
              <a:solidFill>
                <a:schemeClr val="accent1">
                  <a:lumMod val="50000"/>
                </a:schemeClr>
              </a:solidFill>
              <a:effectLst/>
              <a:latin typeface="SymbolMT"/>
            </a:endParaRPr>
          </a:p>
          <a:p>
            <a:pPr marL="742950" lvl="1" indent="-285750">
              <a:buFont typeface="Arial" panose="020B0604020202020204" pitchFamily="34" charset="0"/>
              <a:buChar char="•"/>
            </a:pPr>
            <a:r>
              <a:rPr lang="en-US" sz="1600" dirty="0">
                <a:solidFill>
                  <a:schemeClr val="accent1">
                    <a:lumMod val="50000"/>
                  </a:schemeClr>
                </a:solidFill>
                <a:effectLst/>
                <a:latin typeface="ArialMT"/>
              </a:rPr>
              <a:t>Urine protein electrophoresis, urine immuno-electrophoresis </a:t>
            </a:r>
            <a:endParaRPr lang="en-US" sz="1600" dirty="0">
              <a:solidFill>
                <a:schemeClr val="accent1">
                  <a:lumMod val="50000"/>
                </a:schemeClr>
              </a:solidFill>
              <a:effectLst/>
              <a:latin typeface="SymbolMT"/>
            </a:endParaRPr>
          </a:p>
          <a:p>
            <a:pPr lvl="1"/>
            <a:endParaRPr lang="en-US" sz="1600" dirty="0">
              <a:solidFill>
                <a:schemeClr val="accent1">
                  <a:lumMod val="50000"/>
                </a:schemeClr>
              </a:solidFill>
              <a:effectLst/>
              <a:latin typeface="SymbolMT"/>
            </a:endParaRPr>
          </a:p>
          <a:p>
            <a:pPr lvl="1"/>
            <a:endParaRPr lang="en-US" sz="1600" b="1" dirty="0">
              <a:solidFill>
                <a:schemeClr val="accent1">
                  <a:lumMod val="50000"/>
                </a:schemeClr>
              </a:solidFill>
              <a:effectLst/>
              <a:latin typeface="Arial" panose="020B0604020202020204" pitchFamily="34" charset="0"/>
            </a:endParaRPr>
          </a:p>
          <a:p>
            <a:pPr lvl="1"/>
            <a:r>
              <a:rPr lang="en-US" sz="1600" b="1" dirty="0">
                <a:solidFill>
                  <a:schemeClr val="accent1">
                    <a:lumMod val="50000"/>
                  </a:schemeClr>
                </a:solidFill>
                <a:latin typeface="Arial" panose="020B0604020202020204" pitchFamily="34" charset="0"/>
              </a:rPr>
              <a:t>*</a:t>
            </a:r>
            <a:r>
              <a:rPr lang="en-US" sz="1600" b="1" dirty="0">
                <a:solidFill>
                  <a:schemeClr val="accent1">
                    <a:lumMod val="50000"/>
                  </a:schemeClr>
                </a:solidFill>
                <a:effectLst/>
                <a:latin typeface="Arial" panose="020B0604020202020204" pitchFamily="34" charset="0"/>
              </a:rPr>
              <a:t>Chest x-ray</a:t>
            </a:r>
            <a:r>
              <a:rPr lang="en-US" sz="1600" dirty="0">
                <a:solidFill>
                  <a:schemeClr val="accent1">
                    <a:lumMod val="50000"/>
                  </a:schemeClr>
                </a:solidFill>
                <a:effectLst/>
                <a:latin typeface="ArialMT"/>
              </a:rPr>
              <a:t>, helpful to screen for asymptomatic lung cancer that can sometimes cause a purely sensory neuropathy. </a:t>
            </a:r>
            <a:endParaRPr lang="en-US" sz="1600" dirty="0">
              <a:solidFill>
                <a:schemeClr val="accent1">
                  <a:lumMod val="50000"/>
                </a:schemeClr>
              </a:solidFill>
              <a:effectLst/>
              <a:latin typeface="SymbolMT"/>
            </a:endParaRPr>
          </a:p>
        </p:txBody>
      </p:sp>
      <p:sp>
        <p:nvSpPr>
          <p:cNvPr id="6" name="TextBox 5">
            <a:extLst>
              <a:ext uri="{FF2B5EF4-FFF2-40B4-BE49-F238E27FC236}">
                <a16:creationId xmlns:a16="http://schemas.microsoft.com/office/drawing/2014/main" id="{24AFDA6D-8663-D26D-D3AF-B93CBEEF91B1}"/>
              </a:ext>
            </a:extLst>
          </p:cNvPr>
          <p:cNvSpPr txBox="1"/>
          <p:nvPr/>
        </p:nvSpPr>
        <p:spPr>
          <a:xfrm>
            <a:off x="3007416" y="6457816"/>
            <a:ext cx="6177168" cy="338554"/>
          </a:xfrm>
          <a:prstGeom prst="rect">
            <a:avLst/>
          </a:prstGeom>
          <a:noFill/>
        </p:spPr>
        <p:txBody>
          <a:bodyPr wrap="square">
            <a:spAutoFit/>
          </a:bodyPr>
          <a:lstStyle/>
          <a:p>
            <a:pPr algn="ctr"/>
            <a:r>
              <a:rPr lang="en-US" sz="800" dirty="0">
                <a:solidFill>
                  <a:schemeClr val="bg1">
                    <a:lumMod val="85000"/>
                  </a:schemeClr>
                </a:solidFill>
              </a:rPr>
              <a:t>https://</a:t>
            </a:r>
            <a:r>
              <a:rPr lang="en-US" sz="800" dirty="0" err="1">
                <a:solidFill>
                  <a:schemeClr val="bg1">
                    <a:lumMod val="85000"/>
                  </a:schemeClr>
                </a:solidFill>
              </a:rPr>
              <a:t>www.urmc.rochester.edu</a:t>
            </a:r>
            <a:r>
              <a:rPr lang="en-US" sz="800" dirty="0">
                <a:solidFill>
                  <a:schemeClr val="bg1">
                    <a:lumMod val="85000"/>
                  </a:schemeClr>
                </a:solidFill>
              </a:rPr>
              <a:t>/</a:t>
            </a:r>
            <a:r>
              <a:rPr lang="en-US" sz="800" dirty="0" err="1">
                <a:solidFill>
                  <a:schemeClr val="bg1">
                    <a:lumMod val="85000"/>
                  </a:schemeClr>
                </a:solidFill>
              </a:rPr>
              <a:t>MediaLibraries</a:t>
            </a:r>
            <a:r>
              <a:rPr lang="en-US" sz="800" dirty="0">
                <a:solidFill>
                  <a:schemeClr val="bg1">
                    <a:lumMod val="85000"/>
                  </a:schemeClr>
                </a:solidFill>
              </a:rPr>
              <a:t>/</a:t>
            </a:r>
            <a:r>
              <a:rPr lang="en-US" sz="800" dirty="0" err="1">
                <a:solidFill>
                  <a:schemeClr val="bg1">
                    <a:lumMod val="85000"/>
                  </a:schemeClr>
                </a:solidFill>
              </a:rPr>
              <a:t>URMCMedia</a:t>
            </a:r>
            <a:r>
              <a:rPr lang="en-US" sz="800" dirty="0">
                <a:solidFill>
                  <a:schemeClr val="bg1">
                    <a:lumMod val="85000"/>
                  </a:schemeClr>
                </a:solidFill>
              </a:rPr>
              <a:t>/center-experiential-learning/</a:t>
            </a:r>
            <a:r>
              <a:rPr lang="en-US" sz="800" dirty="0" err="1">
                <a:solidFill>
                  <a:schemeClr val="bg1">
                    <a:lumMod val="85000"/>
                  </a:schemeClr>
                </a:solidFill>
              </a:rPr>
              <a:t>cme</a:t>
            </a:r>
            <a:r>
              <a:rPr lang="en-US" sz="800" dirty="0">
                <a:solidFill>
                  <a:schemeClr val="bg1">
                    <a:lumMod val="85000"/>
                  </a:schemeClr>
                </a:solidFill>
              </a:rPr>
              <a:t>/types-of-activities/documents/PERIPHERAL-NEUROPATHY-</a:t>
            </a:r>
            <a:r>
              <a:rPr lang="en-US" sz="800" dirty="0" err="1">
                <a:solidFill>
                  <a:schemeClr val="bg1">
                    <a:lumMod val="85000"/>
                  </a:schemeClr>
                </a:solidFill>
              </a:rPr>
              <a:t>HANDOUT.pdf</a:t>
            </a:r>
            <a:endParaRPr lang="en-US" sz="800" dirty="0">
              <a:solidFill>
                <a:schemeClr val="bg1">
                  <a:lumMod val="85000"/>
                </a:schemeClr>
              </a:solidFill>
            </a:endParaRPr>
          </a:p>
        </p:txBody>
      </p:sp>
    </p:spTree>
    <p:extLst>
      <p:ext uri="{BB962C8B-B14F-4D97-AF65-F5344CB8AC3E}">
        <p14:creationId xmlns:p14="http://schemas.microsoft.com/office/powerpoint/2010/main" val="215475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800" dirty="0">
                <a:solidFill>
                  <a:schemeClr val="accent1">
                    <a:lumMod val="50000"/>
                  </a:schemeClr>
                </a:solidFill>
              </a:rPr>
              <a:t>Disclaimer</a:t>
            </a:r>
          </a:p>
        </p:txBody>
      </p:sp>
      <p:sp>
        <p:nvSpPr>
          <p:cNvPr id="2" name="Content Placeholder 1"/>
          <p:cNvSpPr>
            <a:spLocks noGrp="1"/>
          </p:cNvSpPr>
          <p:nvPr>
            <p:ph idx="1"/>
          </p:nvPr>
        </p:nvSpPr>
        <p:spPr>
          <a:xfrm>
            <a:off x="2391833" y="1971161"/>
            <a:ext cx="7408333" cy="4196634"/>
          </a:xfrm>
        </p:spPr>
        <p:txBody>
          <a:bodyPr>
            <a:noAutofit/>
          </a:bodyPr>
          <a:lstStyle/>
          <a:p>
            <a:r>
              <a:rPr lang="en-US" sz="2400" i="1" dirty="0">
                <a:solidFill>
                  <a:schemeClr val="accent1">
                    <a:lumMod val="50000"/>
                  </a:schemeClr>
                </a:solidFill>
              </a:rPr>
              <a:t>Information in this presentation is not intended to diagnose, treat, reverse, cure, or prevent any disease.  While this presentation is based on medical literature, findings, and text, The following statements have not been evaluated by the FDA.</a:t>
            </a:r>
            <a:endParaRPr lang="en-US" sz="2400" dirty="0">
              <a:solidFill>
                <a:schemeClr val="accent1">
                  <a:lumMod val="50000"/>
                </a:schemeClr>
              </a:solidFill>
            </a:endParaRPr>
          </a:p>
          <a:p>
            <a:r>
              <a:rPr lang="en-US" sz="2400" i="1" dirty="0">
                <a:solidFill>
                  <a:schemeClr val="accent1">
                    <a:lumMod val="50000"/>
                  </a:schemeClr>
                </a:solidFill>
              </a:rPr>
              <a:t>The information provided in this presentation is for your consideration only as a practicing health care provider.  Ultimately you are responsible for exercising professional judgment in the care of your own patients.</a:t>
            </a:r>
            <a:endParaRPr lang="en-US" sz="2400" dirty="0">
              <a:solidFill>
                <a:schemeClr val="accent1">
                  <a:lumMod val="50000"/>
                </a:schemeClr>
              </a:solidFill>
            </a:endParaRPr>
          </a:p>
        </p:txBody>
      </p:sp>
      <p:pic>
        <p:nvPicPr>
          <p:cNvPr id="6" name="Picture 2">
            <a:extLst>
              <a:ext uri="{FF2B5EF4-FFF2-40B4-BE49-F238E27FC236}">
                <a16:creationId xmlns:a16="http://schemas.microsoft.com/office/drawing/2014/main" id="{EB5FB0FB-E6FE-FE5E-39CB-60B723CF5A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9A3AAD5-05E9-4079-F41A-5A122374E9FB}"/>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spTree>
    <p:extLst>
      <p:ext uri="{BB962C8B-B14F-4D97-AF65-F5344CB8AC3E}">
        <p14:creationId xmlns:p14="http://schemas.microsoft.com/office/powerpoint/2010/main" val="1571295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pic>
        <p:nvPicPr>
          <p:cNvPr id="6" name="Picture 5" descr="A screenshot of a graph&#10;&#10;Description automatically generated">
            <a:extLst>
              <a:ext uri="{FF2B5EF4-FFF2-40B4-BE49-F238E27FC236}">
                <a16:creationId xmlns:a16="http://schemas.microsoft.com/office/drawing/2014/main" id="{CA1B8E4D-86BD-9491-A881-C89787136A49}"/>
              </a:ext>
            </a:extLst>
          </p:cNvPr>
          <p:cNvPicPr>
            <a:picLocks noChangeAspect="1"/>
          </p:cNvPicPr>
          <p:nvPr/>
        </p:nvPicPr>
        <p:blipFill>
          <a:blip r:embed="rId5"/>
          <a:stretch>
            <a:fillRect/>
          </a:stretch>
        </p:blipFill>
        <p:spPr>
          <a:xfrm>
            <a:off x="2209800" y="882857"/>
            <a:ext cx="7772400" cy="4973018"/>
          </a:xfrm>
          <a:prstGeom prst="rect">
            <a:avLst/>
          </a:prstGeom>
        </p:spPr>
      </p:pic>
      <p:sp>
        <p:nvSpPr>
          <p:cNvPr id="7" name="TextBox 6">
            <a:extLst>
              <a:ext uri="{FF2B5EF4-FFF2-40B4-BE49-F238E27FC236}">
                <a16:creationId xmlns:a16="http://schemas.microsoft.com/office/drawing/2014/main" id="{D609A6AB-7A24-9566-6A2B-AF8EC7F56C59}"/>
              </a:ext>
            </a:extLst>
          </p:cNvPr>
          <p:cNvSpPr txBox="1"/>
          <p:nvPr/>
        </p:nvSpPr>
        <p:spPr>
          <a:xfrm>
            <a:off x="4118113" y="6223888"/>
            <a:ext cx="3955774" cy="246221"/>
          </a:xfrm>
          <a:prstGeom prst="rect">
            <a:avLst/>
          </a:prstGeom>
          <a:noFill/>
        </p:spPr>
        <p:txBody>
          <a:bodyPr wrap="square" rtlCol="0">
            <a:spAutoFit/>
          </a:bodyPr>
          <a:lstStyle/>
          <a:p>
            <a:pPr algn="ctr"/>
            <a:r>
              <a:rPr lang="en-US" sz="1000" dirty="0">
                <a:solidFill>
                  <a:schemeClr val="tx1">
                    <a:lumMod val="65000"/>
                    <a:lumOff val="35000"/>
                  </a:schemeClr>
                </a:solidFill>
              </a:rPr>
              <a:t>59-year-old, female, dx c/ diabetes</a:t>
            </a:r>
          </a:p>
        </p:txBody>
      </p:sp>
    </p:spTree>
    <p:extLst>
      <p:ext uri="{BB962C8B-B14F-4D97-AF65-F5344CB8AC3E}">
        <p14:creationId xmlns:p14="http://schemas.microsoft.com/office/powerpoint/2010/main" val="4270776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56A13FF-531B-D82A-9F17-B03C1172DA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60B175B-F9B9-98D5-CC57-FFDDE0D30AB7}"/>
              </a:ext>
            </a:extLst>
          </p:cNvPr>
          <p:cNvGrpSpPr/>
          <p:nvPr/>
        </p:nvGrpSpPr>
        <p:grpSpPr>
          <a:xfrm>
            <a:off x="2514444" y="0"/>
            <a:ext cx="7091554" cy="6858000"/>
            <a:chOff x="2550223" y="0"/>
            <a:chExt cx="7091554" cy="6858000"/>
          </a:xfrm>
        </p:grpSpPr>
        <p:pic>
          <p:nvPicPr>
            <p:cNvPr id="3" name="Picture 2" descr="Diagram&#10;&#10;Description automatically generated">
              <a:extLst>
                <a:ext uri="{FF2B5EF4-FFF2-40B4-BE49-F238E27FC236}">
                  <a16:creationId xmlns:a16="http://schemas.microsoft.com/office/drawing/2014/main" id="{E5F33F4E-AEB2-55CA-FD66-5F86FAB59E10}"/>
                </a:ext>
              </a:extLst>
            </p:cNvPr>
            <p:cNvPicPr>
              <a:picLocks noChangeAspect="1"/>
            </p:cNvPicPr>
            <p:nvPr/>
          </p:nvPicPr>
          <p:blipFill>
            <a:blip r:embed="rId4"/>
            <a:stretch>
              <a:fillRect/>
            </a:stretch>
          </p:blipFill>
          <p:spPr>
            <a:xfrm>
              <a:off x="2550223" y="0"/>
              <a:ext cx="7091554" cy="6858000"/>
            </a:xfrm>
            <a:prstGeom prst="rect">
              <a:avLst/>
            </a:prstGeom>
          </p:spPr>
        </p:pic>
        <p:pic>
          <p:nvPicPr>
            <p:cNvPr id="6" name="Picture 5">
              <a:extLst>
                <a:ext uri="{FF2B5EF4-FFF2-40B4-BE49-F238E27FC236}">
                  <a16:creationId xmlns:a16="http://schemas.microsoft.com/office/drawing/2014/main" id="{9D26EB36-3947-8AC1-37F3-46BFC3C9E733}"/>
                </a:ext>
              </a:extLst>
            </p:cNvPr>
            <p:cNvPicPr>
              <a:picLocks noChangeAspect="1"/>
            </p:cNvPicPr>
            <p:nvPr/>
          </p:nvPicPr>
          <p:blipFill>
            <a:blip r:embed="rId5"/>
            <a:stretch>
              <a:fillRect/>
            </a:stretch>
          </p:blipFill>
          <p:spPr>
            <a:xfrm flipV="1">
              <a:off x="5647328" y="2727323"/>
              <a:ext cx="143872" cy="45719"/>
            </a:xfrm>
            <a:prstGeom prst="rect">
              <a:avLst/>
            </a:prstGeom>
          </p:spPr>
        </p:pic>
        <p:pic>
          <p:nvPicPr>
            <p:cNvPr id="8" name="Picture 7">
              <a:extLst>
                <a:ext uri="{FF2B5EF4-FFF2-40B4-BE49-F238E27FC236}">
                  <a16:creationId xmlns:a16="http://schemas.microsoft.com/office/drawing/2014/main" id="{CC682BCB-BE1D-9FF7-54C2-EA690BA00D18}"/>
                </a:ext>
              </a:extLst>
            </p:cNvPr>
            <p:cNvPicPr>
              <a:picLocks noChangeAspect="1"/>
            </p:cNvPicPr>
            <p:nvPr/>
          </p:nvPicPr>
          <p:blipFill>
            <a:blip r:embed="rId5"/>
            <a:stretch>
              <a:fillRect/>
            </a:stretch>
          </p:blipFill>
          <p:spPr>
            <a:xfrm flipV="1">
              <a:off x="6328866" y="2740004"/>
              <a:ext cx="143872" cy="45719"/>
            </a:xfrm>
            <a:prstGeom prst="rect">
              <a:avLst/>
            </a:prstGeom>
          </p:spPr>
        </p:pic>
      </p:grpSp>
      <p:sp>
        <p:nvSpPr>
          <p:cNvPr id="5" name="Right Arrow 4">
            <a:extLst>
              <a:ext uri="{FF2B5EF4-FFF2-40B4-BE49-F238E27FC236}">
                <a16:creationId xmlns:a16="http://schemas.microsoft.com/office/drawing/2014/main" id="{D14EFB1E-4F4B-FCF0-110F-325F57D89043}"/>
              </a:ext>
            </a:extLst>
          </p:cNvPr>
          <p:cNvSpPr/>
          <p:nvPr/>
        </p:nvSpPr>
        <p:spPr>
          <a:xfrm rot="9557179">
            <a:off x="7857822" y="3686536"/>
            <a:ext cx="1479820" cy="1289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13AA9B0-C87D-A2D0-2E23-E1EE320BD79C}"/>
              </a:ext>
            </a:extLst>
          </p:cNvPr>
          <p:cNvPicPr>
            <a:picLocks noChangeAspect="1"/>
          </p:cNvPicPr>
          <p:nvPr/>
        </p:nvPicPr>
        <p:blipFill rotWithShape="1">
          <a:blip r:embed="rId6" cstate="print">
            <a:alphaModFix amt="82000"/>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sp>
        <p:nvSpPr>
          <p:cNvPr id="2" name="TextBox 1">
            <a:extLst>
              <a:ext uri="{FF2B5EF4-FFF2-40B4-BE49-F238E27FC236}">
                <a16:creationId xmlns:a16="http://schemas.microsoft.com/office/drawing/2014/main" id="{AEAC31D4-7E0B-00BF-31D6-260F112D1DFE}"/>
              </a:ext>
            </a:extLst>
          </p:cNvPr>
          <p:cNvSpPr txBox="1"/>
          <p:nvPr/>
        </p:nvSpPr>
        <p:spPr>
          <a:xfrm>
            <a:off x="9312628" y="3290500"/>
            <a:ext cx="2405270" cy="276999"/>
          </a:xfrm>
          <a:prstGeom prst="rect">
            <a:avLst/>
          </a:prstGeom>
          <a:noFill/>
        </p:spPr>
        <p:txBody>
          <a:bodyPr wrap="square" rtlCol="0">
            <a:spAutoFit/>
          </a:bodyPr>
          <a:lstStyle/>
          <a:p>
            <a:r>
              <a:rPr lang="en-US" sz="1200" b="1">
                <a:solidFill>
                  <a:schemeClr val="accent1">
                    <a:lumMod val="50000"/>
                  </a:schemeClr>
                </a:solidFill>
              </a:rPr>
              <a:t>Corticosteroids</a:t>
            </a:r>
            <a:endParaRPr lang="en-US" sz="1200" b="1" dirty="0">
              <a:solidFill>
                <a:schemeClr val="accent1">
                  <a:lumMod val="50000"/>
                </a:schemeClr>
              </a:solidFill>
            </a:endParaRPr>
          </a:p>
        </p:txBody>
      </p:sp>
      <p:sp>
        <p:nvSpPr>
          <p:cNvPr id="7" name="Right Arrow 6">
            <a:extLst>
              <a:ext uri="{FF2B5EF4-FFF2-40B4-BE49-F238E27FC236}">
                <a16:creationId xmlns:a16="http://schemas.microsoft.com/office/drawing/2014/main" id="{ABFDC2BE-B739-7033-D164-8D75656F7855}"/>
              </a:ext>
            </a:extLst>
          </p:cNvPr>
          <p:cNvSpPr/>
          <p:nvPr/>
        </p:nvSpPr>
        <p:spPr>
          <a:xfrm rot="10800000">
            <a:off x="7982232" y="4276927"/>
            <a:ext cx="1479820" cy="1289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0C35C67C-7435-B135-6413-40B1E1B8D24B}"/>
              </a:ext>
            </a:extLst>
          </p:cNvPr>
          <p:cNvSpPr txBox="1"/>
          <p:nvPr/>
        </p:nvSpPr>
        <p:spPr>
          <a:xfrm>
            <a:off x="9459313" y="4202927"/>
            <a:ext cx="2732687" cy="276999"/>
          </a:xfrm>
          <a:prstGeom prst="rect">
            <a:avLst/>
          </a:prstGeom>
          <a:noFill/>
        </p:spPr>
        <p:txBody>
          <a:bodyPr wrap="square" rtlCol="0">
            <a:spAutoFit/>
          </a:bodyPr>
          <a:lstStyle/>
          <a:p>
            <a:r>
              <a:rPr lang="en-US" sz="1200" b="1" dirty="0">
                <a:solidFill>
                  <a:schemeClr val="accent1">
                    <a:lumMod val="50000"/>
                  </a:schemeClr>
                </a:solidFill>
              </a:rPr>
              <a:t>Immunosuppressives, Methotrexate</a:t>
            </a:r>
          </a:p>
        </p:txBody>
      </p:sp>
      <p:sp>
        <p:nvSpPr>
          <p:cNvPr id="13" name="Right Arrow 12">
            <a:extLst>
              <a:ext uri="{FF2B5EF4-FFF2-40B4-BE49-F238E27FC236}">
                <a16:creationId xmlns:a16="http://schemas.microsoft.com/office/drawing/2014/main" id="{8DEC7143-0813-5F82-3031-4ED557B96F3E}"/>
              </a:ext>
            </a:extLst>
          </p:cNvPr>
          <p:cNvSpPr/>
          <p:nvPr/>
        </p:nvSpPr>
        <p:spPr>
          <a:xfrm rot="20748573">
            <a:off x="2579236" y="855443"/>
            <a:ext cx="1479820" cy="1289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84E125F-D541-C5D5-80A5-D478217B68E7}"/>
              </a:ext>
            </a:extLst>
          </p:cNvPr>
          <p:cNvSpPr txBox="1"/>
          <p:nvPr/>
        </p:nvSpPr>
        <p:spPr>
          <a:xfrm>
            <a:off x="586459" y="1002314"/>
            <a:ext cx="2732687" cy="276999"/>
          </a:xfrm>
          <a:prstGeom prst="rect">
            <a:avLst/>
          </a:prstGeom>
          <a:noFill/>
        </p:spPr>
        <p:txBody>
          <a:bodyPr wrap="square" rtlCol="0">
            <a:spAutoFit/>
          </a:bodyPr>
          <a:lstStyle/>
          <a:p>
            <a:r>
              <a:rPr lang="en-US" sz="1200" b="1" dirty="0">
                <a:solidFill>
                  <a:schemeClr val="accent1">
                    <a:lumMod val="50000"/>
                  </a:schemeClr>
                </a:solidFill>
              </a:rPr>
              <a:t>Anticonvulsants, Gabapentin</a:t>
            </a:r>
          </a:p>
        </p:txBody>
      </p:sp>
      <p:sp>
        <p:nvSpPr>
          <p:cNvPr id="15" name="Right Arrow 14">
            <a:extLst>
              <a:ext uri="{FF2B5EF4-FFF2-40B4-BE49-F238E27FC236}">
                <a16:creationId xmlns:a16="http://schemas.microsoft.com/office/drawing/2014/main" id="{21EF02CF-8525-B680-C348-4D6629777D10}"/>
              </a:ext>
            </a:extLst>
          </p:cNvPr>
          <p:cNvSpPr/>
          <p:nvPr/>
        </p:nvSpPr>
        <p:spPr>
          <a:xfrm rot="10450438">
            <a:off x="8195010" y="1686354"/>
            <a:ext cx="1479820" cy="1289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15BAFEC-93E4-7D94-0422-6ABBE40220A7}"/>
              </a:ext>
            </a:extLst>
          </p:cNvPr>
          <p:cNvSpPr txBox="1"/>
          <p:nvPr/>
        </p:nvSpPr>
        <p:spPr>
          <a:xfrm>
            <a:off x="9677556" y="1506751"/>
            <a:ext cx="2405270" cy="276999"/>
          </a:xfrm>
          <a:prstGeom prst="rect">
            <a:avLst/>
          </a:prstGeom>
          <a:noFill/>
        </p:spPr>
        <p:txBody>
          <a:bodyPr wrap="square" rtlCol="0">
            <a:spAutoFit/>
          </a:bodyPr>
          <a:lstStyle/>
          <a:p>
            <a:r>
              <a:rPr lang="en-US" sz="1200" b="1" dirty="0">
                <a:solidFill>
                  <a:schemeClr val="accent1">
                    <a:lumMod val="50000"/>
                  </a:schemeClr>
                </a:solidFill>
              </a:rPr>
              <a:t>Tricyclics, Depression meds</a:t>
            </a:r>
          </a:p>
        </p:txBody>
      </p:sp>
      <p:sp>
        <p:nvSpPr>
          <p:cNvPr id="17" name="TextBox 16">
            <a:extLst>
              <a:ext uri="{FF2B5EF4-FFF2-40B4-BE49-F238E27FC236}">
                <a16:creationId xmlns:a16="http://schemas.microsoft.com/office/drawing/2014/main" id="{AC50BA36-0D5C-812C-6C8D-0CD8AE485515}"/>
              </a:ext>
            </a:extLst>
          </p:cNvPr>
          <p:cNvSpPr txBox="1"/>
          <p:nvPr/>
        </p:nvSpPr>
        <p:spPr>
          <a:xfrm>
            <a:off x="8660630" y="5042889"/>
            <a:ext cx="1890736" cy="1446550"/>
          </a:xfrm>
          <a:prstGeom prst="rect">
            <a:avLst/>
          </a:prstGeom>
          <a:noFill/>
        </p:spPr>
        <p:txBody>
          <a:bodyPr wrap="square" rtlCol="0">
            <a:spAutoFit/>
          </a:bodyPr>
          <a:lstStyle/>
          <a:p>
            <a:r>
              <a:rPr lang="en-US" sz="8800" dirty="0">
                <a:solidFill>
                  <a:srgbClr val="FF0000"/>
                </a:solidFill>
              </a:rPr>
              <a:t>???</a:t>
            </a:r>
          </a:p>
        </p:txBody>
      </p:sp>
      <p:sp>
        <p:nvSpPr>
          <p:cNvPr id="18" name="Right Arrow 17">
            <a:extLst>
              <a:ext uri="{FF2B5EF4-FFF2-40B4-BE49-F238E27FC236}">
                <a16:creationId xmlns:a16="http://schemas.microsoft.com/office/drawing/2014/main" id="{80745042-119F-BAA0-AAB9-ADEBD398BC1E}"/>
              </a:ext>
            </a:extLst>
          </p:cNvPr>
          <p:cNvSpPr/>
          <p:nvPr/>
        </p:nvSpPr>
        <p:spPr>
          <a:xfrm rot="20748573">
            <a:off x="2274335" y="2989028"/>
            <a:ext cx="3674195" cy="2054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D68FD85-B523-DC47-63FD-005C03192350}"/>
              </a:ext>
            </a:extLst>
          </p:cNvPr>
          <p:cNvSpPr txBox="1"/>
          <p:nvPr/>
        </p:nvSpPr>
        <p:spPr>
          <a:xfrm>
            <a:off x="563434" y="3419536"/>
            <a:ext cx="2732687" cy="276999"/>
          </a:xfrm>
          <a:prstGeom prst="rect">
            <a:avLst/>
          </a:prstGeom>
          <a:noFill/>
        </p:spPr>
        <p:txBody>
          <a:bodyPr wrap="square" rtlCol="0">
            <a:spAutoFit/>
          </a:bodyPr>
          <a:lstStyle/>
          <a:p>
            <a:r>
              <a:rPr lang="en-US" sz="1200" b="1" dirty="0">
                <a:solidFill>
                  <a:schemeClr val="accent1">
                    <a:lumMod val="50000"/>
                  </a:schemeClr>
                </a:solidFill>
              </a:rPr>
              <a:t>Antidiabetic medications</a:t>
            </a:r>
          </a:p>
        </p:txBody>
      </p:sp>
      <p:sp>
        <p:nvSpPr>
          <p:cNvPr id="20" name="TextBox 19">
            <a:extLst>
              <a:ext uri="{FF2B5EF4-FFF2-40B4-BE49-F238E27FC236}">
                <a16:creationId xmlns:a16="http://schemas.microsoft.com/office/drawing/2014/main" id="{CDB52957-C0BC-0626-E5B9-3BBF1FD03B22}"/>
              </a:ext>
            </a:extLst>
          </p:cNvPr>
          <p:cNvSpPr txBox="1"/>
          <p:nvPr/>
        </p:nvSpPr>
        <p:spPr>
          <a:xfrm>
            <a:off x="51075" y="2702962"/>
            <a:ext cx="2732687" cy="276999"/>
          </a:xfrm>
          <a:prstGeom prst="rect">
            <a:avLst/>
          </a:prstGeom>
          <a:noFill/>
        </p:spPr>
        <p:txBody>
          <a:bodyPr wrap="square" rtlCol="0">
            <a:spAutoFit/>
          </a:bodyPr>
          <a:lstStyle/>
          <a:p>
            <a:r>
              <a:rPr lang="en-US" sz="1200" b="1" dirty="0">
                <a:solidFill>
                  <a:schemeClr val="accent1">
                    <a:lumMod val="50000"/>
                  </a:schemeClr>
                </a:solidFill>
              </a:rPr>
              <a:t>NSAIDS, Hydroxychloroquine</a:t>
            </a:r>
          </a:p>
        </p:txBody>
      </p:sp>
      <p:sp>
        <p:nvSpPr>
          <p:cNvPr id="21" name="Right Arrow 20">
            <a:extLst>
              <a:ext uri="{FF2B5EF4-FFF2-40B4-BE49-F238E27FC236}">
                <a16:creationId xmlns:a16="http://schemas.microsoft.com/office/drawing/2014/main" id="{7EA8B15C-3716-41F0-BC96-FE349559E501}"/>
              </a:ext>
            </a:extLst>
          </p:cNvPr>
          <p:cNvSpPr/>
          <p:nvPr/>
        </p:nvSpPr>
        <p:spPr>
          <a:xfrm rot="20096304">
            <a:off x="2052739" y="2596377"/>
            <a:ext cx="714176" cy="1432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9221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pic>
        <p:nvPicPr>
          <p:cNvPr id="4" name="Picture 3">
            <a:extLst>
              <a:ext uri="{FF2B5EF4-FFF2-40B4-BE49-F238E27FC236}">
                <a16:creationId xmlns:a16="http://schemas.microsoft.com/office/drawing/2014/main" id="{A390B728-4B98-F6A0-5433-896365FE1750}"/>
              </a:ext>
            </a:extLst>
          </p:cNvPr>
          <p:cNvPicPr>
            <a:picLocks noChangeAspect="1"/>
          </p:cNvPicPr>
          <p:nvPr/>
        </p:nvPicPr>
        <p:blipFill rotWithShape="1">
          <a:blip r:embed="rId5"/>
          <a:srcRect b="42058"/>
          <a:stretch/>
        </p:blipFill>
        <p:spPr>
          <a:xfrm>
            <a:off x="278523" y="1054362"/>
            <a:ext cx="11634953" cy="3792123"/>
          </a:xfrm>
          <a:prstGeom prst="rect">
            <a:avLst/>
          </a:prstGeom>
        </p:spPr>
      </p:pic>
    </p:spTree>
    <p:extLst>
      <p:ext uri="{BB962C8B-B14F-4D97-AF65-F5344CB8AC3E}">
        <p14:creationId xmlns:p14="http://schemas.microsoft.com/office/powerpoint/2010/main" val="3956962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pic>
        <p:nvPicPr>
          <p:cNvPr id="7" name="Picture 6" descr="A poster of a medical chart&#10;&#10;Description automatically generated with medium confidence">
            <a:extLst>
              <a:ext uri="{FF2B5EF4-FFF2-40B4-BE49-F238E27FC236}">
                <a16:creationId xmlns:a16="http://schemas.microsoft.com/office/drawing/2014/main" id="{AED22C39-C851-0FDE-BB7B-FCD21E9E2E7C}"/>
              </a:ext>
            </a:extLst>
          </p:cNvPr>
          <p:cNvPicPr>
            <a:picLocks noChangeAspect="1"/>
          </p:cNvPicPr>
          <p:nvPr/>
        </p:nvPicPr>
        <p:blipFill rotWithShape="1">
          <a:blip r:embed="rId5"/>
          <a:srcRect b="40274"/>
          <a:stretch/>
        </p:blipFill>
        <p:spPr>
          <a:xfrm>
            <a:off x="1507270" y="955441"/>
            <a:ext cx="9177460" cy="4947117"/>
          </a:xfrm>
          <a:prstGeom prst="rect">
            <a:avLst/>
          </a:prstGeom>
          <a:ln w="38100">
            <a:solidFill>
              <a:schemeClr val="accent1">
                <a:lumMod val="50000"/>
              </a:schemeClr>
            </a:solidFill>
          </a:ln>
        </p:spPr>
      </p:pic>
      <p:sp>
        <p:nvSpPr>
          <p:cNvPr id="3" name="Left Arrow 2">
            <a:extLst>
              <a:ext uri="{FF2B5EF4-FFF2-40B4-BE49-F238E27FC236}">
                <a16:creationId xmlns:a16="http://schemas.microsoft.com/office/drawing/2014/main" id="{BC3E152A-1FDB-12ED-1457-235F90C4731F}"/>
              </a:ext>
            </a:extLst>
          </p:cNvPr>
          <p:cNvSpPr/>
          <p:nvPr/>
        </p:nvSpPr>
        <p:spPr>
          <a:xfrm>
            <a:off x="2557669" y="6131923"/>
            <a:ext cx="7076661" cy="484710"/>
          </a:xfrm>
          <a:prstGeom prst="lef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897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56A13FF-531B-D82A-9F17-B03C1172DA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60B175B-F9B9-98D5-CC57-FFDDE0D30AB7}"/>
              </a:ext>
            </a:extLst>
          </p:cNvPr>
          <p:cNvGrpSpPr/>
          <p:nvPr/>
        </p:nvGrpSpPr>
        <p:grpSpPr>
          <a:xfrm>
            <a:off x="2514444" y="0"/>
            <a:ext cx="7091554" cy="6858000"/>
            <a:chOff x="2550223" y="0"/>
            <a:chExt cx="7091554" cy="6858000"/>
          </a:xfrm>
        </p:grpSpPr>
        <p:pic>
          <p:nvPicPr>
            <p:cNvPr id="3" name="Picture 2" descr="Diagram&#10;&#10;Description automatically generated">
              <a:extLst>
                <a:ext uri="{FF2B5EF4-FFF2-40B4-BE49-F238E27FC236}">
                  <a16:creationId xmlns:a16="http://schemas.microsoft.com/office/drawing/2014/main" id="{E5F33F4E-AEB2-55CA-FD66-5F86FAB59E10}"/>
                </a:ext>
              </a:extLst>
            </p:cNvPr>
            <p:cNvPicPr>
              <a:picLocks noChangeAspect="1"/>
            </p:cNvPicPr>
            <p:nvPr/>
          </p:nvPicPr>
          <p:blipFill>
            <a:blip r:embed="rId4"/>
            <a:stretch>
              <a:fillRect/>
            </a:stretch>
          </p:blipFill>
          <p:spPr>
            <a:xfrm>
              <a:off x="2550223" y="0"/>
              <a:ext cx="7091554" cy="6858000"/>
            </a:xfrm>
            <a:prstGeom prst="rect">
              <a:avLst/>
            </a:prstGeom>
          </p:spPr>
        </p:pic>
        <p:pic>
          <p:nvPicPr>
            <p:cNvPr id="6" name="Picture 5">
              <a:extLst>
                <a:ext uri="{FF2B5EF4-FFF2-40B4-BE49-F238E27FC236}">
                  <a16:creationId xmlns:a16="http://schemas.microsoft.com/office/drawing/2014/main" id="{9D26EB36-3947-8AC1-37F3-46BFC3C9E733}"/>
                </a:ext>
              </a:extLst>
            </p:cNvPr>
            <p:cNvPicPr>
              <a:picLocks noChangeAspect="1"/>
            </p:cNvPicPr>
            <p:nvPr/>
          </p:nvPicPr>
          <p:blipFill>
            <a:blip r:embed="rId5"/>
            <a:stretch>
              <a:fillRect/>
            </a:stretch>
          </p:blipFill>
          <p:spPr>
            <a:xfrm flipV="1">
              <a:off x="5647328" y="2727323"/>
              <a:ext cx="143872" cy="45719"/>
            </a:xfrm>
            <a:prstGeom prst="rect">
              <a:avLst/>
            </a:prstGeom>
          </p:spPr>
        </p:pic>
        <p:pic>
          <p:nvPicPr>
            <p:cNvPr id="8" name="Picture 7">
              <a:extLst>
                <a:ext uri="{FF2B5EF4-FFF2-40B4-BE49-F238E27FC236}">
                  <a16:creationId xmlns:a16="http://schemas.microsoft.com/office/drawing/2014/main" id="{CC682BCB-BE1D-9FF7-54C2-EA690BA00D18}"/>
                </a:ext>
              </a:extLst>
            </p:cNvPr>
            <p:cNvPicPr>
              <a:picLocks noChangeAspect="1"/>
            </p:cNvPicPr>
            <p:nvPr/>
          </p:nvPicPr>
          <p:blipFill>
            <a:blip r:embed="rId5"/>
            <a:stretch>
              <a:fillRect/>
            </a:stretch>
          </p:blipFill>
          <p:spPr>
            <a:xfrm flipV="1">
              <a:off x="6328866" y="2740004"/>
              <a:ext cx="143872" cy="45719"/>
            </a:xfrm>
            <a:prstGeom prst="rect">
              <a:avLst/>
            </a:prstGeom>
          </p:spPr>
        </p:pic>
      </p:grpSp>
      <p:sp>
        <p:nvSpPr>
          <p:cNvPr id="5" name="Right Arrow 4">
            <a:extLst>
              <a:ext uri="{FF2B5EF4-FFF2-40B4-BE49-F238E27FC236}">
                <a16:creationId xmlns:a16="http://schemas.microsoft.com/office/drawing/2014/main" id="{D14EFB1E-4F4B-FCF0-110F-325F57D89043}"/>
              </a:ext>
            </a:extLst>
          </p:cNvPr>
          <p:cNvSpPr/>
          <p:nvPr/>
        </p:nvSpPr>
        <p:spPr>
          <a:xfrm rot="10800000">
            <a:off x="8525698" y="5461738"/>
            <a:ext cx="1479820" cy="571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Arrow 3">
            <a:extLst>
              <a:ext uri="{FF2B5EF4-FFF2-40B4-BE49-F238E27FC236}">
                <a16:creationId xmlns:a16="http://schemas.microsoft.com/office/drawing/2014/main" id="{BD653EF6-AFC4-4DF4-ADC1-56D3EABB9430}"/>
              </a:ext>
            </a:extLst>
          </p:cNvPr>
          <p:cNvSpPr/>
          <p:nvPr/>
        </p:nvSpPr>
        <p:spPr>
          <a:xfrm>
            <a:off x="3332982" y="325411"/>
            <a:ext cx="714868" cy="571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13AA9B0-C87D-A2D0-2E23-E1EE320BD79C}"/>
              </a:ext>
            </a:extLst>
          </p:cNvPr>
          <p:cNvPicPr>
            <a:picLocks noChangeAspect="1"/>
          </p:cNvPicPr>
          <p:nvPr/>
        </p:nvPicPr>
        <p:blipFill rotWithShape="1">
          <a:blip r:embed="rId6" cstate="print">
            <a:alphaModFix amt="82000"/>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spTree>
    <p:extLst>
      <p:ext uri="{BB962C8B-B14F-4D97-AF65-F5344CB8AC3E}">
        <p14:creationId xmlns:p14="http://schemas.microsoft.com/office/powerpoint/2010/main" val="353966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56A13FF-531B-D82A-9F17-B03C1172DA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60B175B-F9B9-98D5-CC57-FFDDE0D30AB7}"/>
              </a:ext>
            </a:extLst>
          </p:cNvPr>
          <p:cNvGrpSpPr/>
          <p:nvPr/>
        </p:nvGrpSpPr>
        <p:grpSpPr>
          <a:xfrm>
            <a:off x="2514444" y="0"/>
            <a:ext cx="7091554" cy="6858000"/>
            <a:chOff x="2550223" y="0"/>
            <a:chExt cx="7091554" cy="6858000"/>
          </a:xfrm>
        </p:grpSpPr>
        <p:pic>
          <p:nvPicPr>
            <p:cNvPr id="3" name="Picture 2" descr="Diagram&#10;&#10;Description automatically generated">
              <a:extLst>
                <a:ext uri="{FF2B5EF4-FFF2-40B4-BE49-F238E27FC236}">
                  <a16:creationId xmlns:a16="http://schemas.microsoft.com/office/drawing/2014/main" id="{E5F33F4E-AEB2-55CA-FD66-5F86FAB59E10}"/>
                </a:ext>
              </a:extLst>
            </p:cNvPr>
            <p:cNvPicPr>
              <a:picLocks noChangeAspect="1"/>
            </p:cNvPicPr>
            <p:nvPr/>
          </p:nvPicPr>
          <p:blipFill>
            <a:blip r:embed="rId4"/>
            <a:stretch>
              <a:fillRect/>
            </a:stretch>
          </p:blipFill>
          <p:spPr>
            <a:xfrm>
              <a:off x="2550223" y="0"/>
              <a:ext cx="7091554" cy="6858000"/>
            </a:xfrm>
            <a:prstGeom prst="rect">
              <a:avLst/>
            </a:prstGeom>
          </p:spPr>
        </p:pic>
        <p:pic>
          <p:nvPicPr>
            <p:cNvPr id="6" name="Picture 5">
              <a:extLst>
                <a:ext uri="{FF2B5EF4-FFF2-40B4-BE49-F238E27FC236}">
                  <a16:creationId xmlns:a16="http://schemas.microsoft.com/office/drawing/2014/main" id="{9D26EB36-3947-8AC1-37F3-46BFC3C9E733}"/>
                </a:ext>
              </a:extLst>
            </p:cNvPr>
            <p:cNvPicPr>
              <a:picLocks noChangeAspect="1"/>
            </p:cNvPicPr>
            <p:nvPr/>
          </p:nvPicPr>
          <p:blipFill>
            <a:blip r:embed="rId5"/>
            <a:stretch>
              <a:fillRect/>
            </a:stretch>
          </p:blipFill>
          <p:spPr>
            <a:xfrm flipV="1">
              <a:off x="5647328" y="2727323"/>
              <a:ext cx="143872" cy="45719"/>
            </a:xfrm>
            <a:prstGeom prst="rect">
              <a:avLst/>
            </a:prstGeom>
          </p:spPr>
        </p:pic>
        <p:pic>
          <p:nvPicPr>
            <p:cNvPr id="8" name="Picture 7">
              <a:extLst>
                <a:ext uri="{FF2B5EF4-FFF2-40B4-BE49-F238E27FC236}">
                  <a16:creationId xmlns:a16="http://schemas.microsoft.com/office/drawing/2014/main" id="{CC682BCB-BE1D-9FF7-54C2-EA690BA00D18}"/>
                </a:ext>
              </a:extLst>
            </p:cNvPr>
            <p:cNvPicPr>
              <a:picLocks noChangeAspect="1"/>
            </p:cNvPicPr>
            <p:nvPr/>
          </p:nvPicPr>
          <p:blipFill>
            <a:blip r:embed="rId5"/>
            <a:stretch>
              <a:fillRect/>
            </a:stretch>
          </p:blipFill>
          <p:spPr>
            <a:xfrm flipV="1">
              <a:off x="6328866" y="2740004"/>
              <a:ext cx="143872" cy="45719"/>
            </a:xfrm>
            <a:prstGeom prst="rect">
              <a:avLst/>
            </a:prstGeom>
          </p:spPr>
        </p:pic>
      </p:grpSp>
      <p:sp>
        <p:nvSpPr>
          <p:cNvPr id="5" name="Right Arrow 4">
            <a:extLst>
              <a:ext uri="{FF2B5EF4-FFF2-40B4-BE49-F238E27FC236}">
                <a16:creationId xmlns:a16="http://schemas.microsoft.com/office/drawing/2014/main" id="{D14EFB1E-4F4B-FCF0-110F-325F57D89043}"/>
              </a:ext>
            </a:extLst>
          </p:cNvPr>
          <p:cNvSpPr/>
          <p:nvPr/>
        </p:nvSpPr>
        <p:spPr>
          <a:xfrm rot="10800000">
            <a:off x="8525698" y="5461738"/>
            <a:ext cx="1479820" cy="571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Arrow 3">
            <a:extLst>
              <a:ext uri="{FF2B5EF4-FFF2-40B4-BE49-F238E27FC236}">
                <a16:creationId xmlns:a16="http://schemas.microsoft.com/office/drawing/2014/main" id="{BD653EF6-AFC4-4DF4-ADC1-56D3EABB9430}"/>
              </a:ext>
            </a:extLst>
          </p:cNvPr>
          <p:cNvSpPr/>
          <p:nvPr/>
        </p:nvSpPr>
        <p:spPr>
          <a:xfrm>
            <a:off x="3323043" y="315471"/>
            <a:ext cx="714868" cy="571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13AA9B0-C87D-A2D0-2E23-E1EE320BD79C}"/>
              </a:ext>
            </a:extLst>
          </p:cNvPr>
          <p:cNvPicPr>
            <a:picLocks noChangeAspect="1"/>
          </p:cNvPicPr>
          <p:nvPr/>
        </p:nvPicPr>
        <p:blipFill rotWithShape="1">
          <a:blip r:embed="rId6" cstate="print">
            <a:alphaModFix amt="82000"/>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spTree>
    <p:extLst>
      <p:ext uri="{BB962C8B-B14F-4D97-AF65-F5344CB8AC3E}">
        <p14:creationId xmlns:p14="http://schemas.microsoft.com/office/powerpoint/2010/main" val="3333083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pic>
        <p:nvPicPr>
          <p:cNvPr id="6" name="Picture 5" descr="A diagram of a nerve cell&#10;&#10;Description automatically generated">
            <a:extLst>
              <a:ext uri="{FF2B5EF4-FFF2-40B4-BE49-F238E27FC236}">
                <a16:creationId xmlns:a16="http://schemas.microsoft.com/office/drawing/2014/main" id="{A278D13B-ACC5-05DA-CAC9-ED7CF3408869}"/>
              </a:ext>
            </a:extLst>
          </p:cNvPr>
          <p:cNvPicPr>
            <a:picLocks noChangeAspect="1"/>
          </p:cNvPicPr>
          <p:nvPr/>
        </p:nvPicPr>
        <p:blipFill>
          <a:blip r:embed="rId5"/>
          <a:stretch>
            <a:fillRect/>
          </a:stretch>
        </p:blipFill>
        <p:spPr>
          <a:xfrm>
            <a:off x="1688771" y="960486"/>
            <a:ext cx="8814457" cy="4937027"/>
          </a:xfrm>
          <a:prstGeom prst="rect">
            <a:avLst/>
          </a:prstGeom>
          <a:ln w="38100">
            <a:solidFill>
              <a:schemeClr val="accent1">
                <a:lumMod val="50000"/>
              </a:schemeClr>
            </a:solidFill>
          </a:ln>
        </p:spPr>
      </p:pic>
      <p:sp>
        <p:nvSpPr>
          <p:cNvPr id="8" name="TextBox 7">
            <a:extLst>
              <a:ext uri="{FF2B5EF4-FFF2-40B4-BE49-F238E27FC236}">
                <a16:creationId xmlns:a16="http://schemas.microsoft.com/office/drawing/2014/main" id="{EE9F9AF2-EAE2-2495-3CB8-D91C680E1A4C}"/>
              </a:ext>
            </a:extLst>
          </p:cNvPr>
          <p:cNvSpPr txBox="1"/>
          <p:nvPr/>
        </p:nvSpPr>
        <p:spPr>
          <a:xfrm>
            <a:off x="3049043" y="6519371"/>
            <a:ext cx="6093912" cy="215444"/>
          </a:xfrm>
          <a:prstGeom prst="rect">
            <a:avLst/>
          </a:prstGeom>
          <a:noFill/>
        </p:spPr>
        <p:txBody>
          <a:bodyPr wrap="square">
            <a:spAutoFit/>
          </a:bodyPr>
          <a:lstStyle/>
          <a:p>
            <a:pPr algn="ctr"/>
            <a:r>
              <a:rPr lang="en-US" sz="800" dirty="0">
                <a:solidFill>
                  <a:schemeClr val="bg1">
                    <a:lumMod val="85000"/>
                  </a:schemeClr>
                </a:solidFill>
              </a:rPr>
              <a:t>https://</a:t>
            </a:r>
            <a:r>
              <a:rPr lang="en-US" sz="800" dirty="0" err="1">
                <a:solidFill>
                  <a:schemeClr val="bg1">
                    <a:lumMod val="85000"/>
                  </a:schemeClr>
                </a:solidFill>
              </a:rPr>
              <a:t>qbi.uq.edu.au</a:t>
            </a:r>
            <a:r>
              <a:rPr lang="en-US" sz="800" dirty="0">
                <a:solidFill>
                  <a:schemeClr val="bg1">
                    <a:lumMod val="85000"/>
                  </a:schemeClr>
                </a:solidFill>
              </a:rPr>
              <a:t>/brain/brain-anatomy/axons-cable-transmission-neurons</a:t>
            </a:r>
          </a:p>
        </p:txBody>
      </p:sp>
    </p:spTree>
    <p:extLst>
      <p:ext uri="{BB962C8B-B14F-4D97-AF65-F5344CB8AC3E}">
        <p14:creationId xmlns:p14="http://schemas.microsoft.com/office/powerpoint/2010/main" val="397817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pic>
        <p:nvPicPr>
          <p:cNvPr id="4" name="Picture 3" descr="A diagram of a person's body&#10;&#10;Description automatically generated">
            <a:extLst>
              <a:ext uri="{FF2B5EF4-FFF2-40B4-BE49-F238E27FC236}">
                <a16:creationId xmlns:a16="http://schemas.microsoft.com/office/drawing/2014/main" id="{5B3D2E22-6EB6-5F37-D359-B64A626A3A12}"/>
              </a:ext>
            </a:extLst>
          </p:cNvPr>
          <p:cNvPicPr>
            <a:picLocks noChangeAspect="1"/>
          </p:cNvPicPr>
          <p:nvPr/>
        </p:nvPicPr>
        <p:blipFill>
          <a:blip r:embed="rId5"/>
          <a:stretch>
            <a:fillRect/>
          </a:stretch>
        </p:blipFill>
        <p:spPr>
          <a:xfrm>
            <a:off x="2209800" y="1629157"/>
            <a:ext cx="7772400" cy="4235788"/>
          </a:xfrm>
          <a:prstGeom prst="rect">
            <a:avLst/>
          </a:prstGeom>
          <a:ln w="38100">
            <a:solidFill>
              <a:schemeClr val="accent1">
                <a:lumMod val="50000"/>
              </a:schemeClr>
            </a:solidFill>
          </a:ln>
        </p:spPr>
      </p:pic>
      <p:sp>
        <p:nvSpPr>
          <p:cNvPr id="7" name="TextBox 6">
            <a:extLst>
              <a:ext uri="{FF2B5EF4-FFF2-40B4-BE49-F238E27FC236}">
                <a16:creationId xmlns:a16="http://schemas.microsoft.com/office/drawing/2014/main" id="{82D93FB8-EC87-0EB6-10F8-7DA0A1A58384}"/>
              </a:ext>
            </a:extLst>
          </p:cNvPr>
          <p:cNvSpPr txBox="1"/>
          <p:nvPr/>
        </p:nvSpPr>
        <p:spPr>
          <a:xfrm>
            <a:off x="3049044" y="6627093"/>
            <a:ext cx="6093912" cy="215444"/>
          </a:xfrm>
          <a:prstGeom prst="rect">
            <a:avLst/>
          </a:prstGeom>
          <a:noFill/>
        </p:spPr>
        <p:txBody>
          <a:bodyPr wrap="square">
            <a:spAutoFit/>
          </a:bodyPr>
          <a:lstStyle/>
          <a:p>
            <a:pPr algn="ctr"/>
            <a:r>
              <a:rPr lang="en-US" sz="800" dirty="0">
                <a:solidFill>
                  <a:schemeClr val="bg1">
                    <a:lumMod val="85000"/>
                  </a:schemeClr>
                </a:solidFill>
              </a:rPr>
              <a:t>https://</a:t>
            </a:r>
            <a:r>
              <a:rPr lang="en-US" sz="800" dirty="0" err="1">
                <a:solidFill>
                  <a:schemeClr val="bg1">
                    <a:lumMod val="85000"/>
                  </a:schemeClr>
                </a:solidFill>
              </a:rPr>
              <a:t>diabetes.medicinematters.com</a:t>
            </a:r>
            <a:r>
              <a:rPr lang="en-US" sz="800" dirty="0">
                <a:solidFill>
                  <a:schemeClr val="bg1">
                    <a:lumMod val="85000"/>
                  </a:schemeClr>
                </a:solidFill>
              </a:rPr>
              <a:t>/neuropathy/schematic-representation-of-different-clinical-presentations-of/15490212</a:t>
            </a:r>
          </a:p>
        </p:txBody>
      </p:sp>
      <p:sp>
        <p:nvSpPr>
          <p:cNvPr id="3" name="TextBox 2">
            <a:extLst>
              <a:ext uri="{FF2B5EF4-FFF2-40B4-BE49-F238E27FC236}">
                <a16:creationId xmlns:a16="http://schemas.microsoft.com/office/drawing/2014/main" id="{D8C9BDED-F543-85F3-A24C-DC9FC8E05E70}"/>
              </a:ext>
            </a:extLst>
          </p:cNvPr>
          <p:cNvSpPr txBox="1"/>
          <p:nvPr/>
        </p:nvSpPr>
        <p:spPr>
          <a:xfrm>
            <a:off x="3047172" y="601752"/>
            <a:ext cx="6097656" cy="646331"/>
          </a:xfrm>
          <a:prstGeom prst="rect">
            <a:avLst/>
          </a:prstGeom>
          <a:noFill/>
        </p:spPr>
        <p:txBody>
          <a:bodyPr wrap="square">
            <a:spAutoFit/>
          </a:bodyPr>
          <a:lstStyle/>
          <a:p>
            <a:pPr algn="ctr"/>
            <a:r>
              <a:rPr lang="en-US" sz="3600" b="1" dirty="0">
                <a:solidFill>
                  <a:schemeClr val="accent1">
                    <a:lumMod val="50000"/>
                  </a:schemeClr>
                </a:solidFill>
                <a:effectLst/>
                <a:latin typeface="Arial" panose="020B0604020202020204" pitchFamily="34" charset="0"/>
              </a:rPr>
              <a:t>CLINICAL FEATURES </a:t>
            </a:r>
          </a:p>
        </p:txBody>
      </p:sp>
    </p:spTree>
    <p:extLst>
      <p:ext uri="{BB962C8B-B14F-4D97-AF65-F5344CB8AC3E}">
        <p14:creationId xmlns:p14="http://schemas.microsoft.com/office/powerpoint/2010/main" val="1414900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sp>
        <p:nvSpPr>
          <p:cNvPr id="4" name="TextBox 3">
            <a:extLst>
              <a:ext uri="{FF2B5EF4-FFF2-40B4-BE49-F238E27FC236}">
                <a16:creationId xmlns:a16="http://schemas.microsoft.com/office/drawing/2014/main" id="{430B7D14-CD7B-A049-CD25-D6408089CFF2}"/>
              </a:ext>
            </a:extLst>
          </p:cNvPr>
          <p:cNvSpPr txBox="1"/>
          <p:nvPr/>
        </p:nvSpPr>
        <p:spPr>
          <a:xfrm>
            <a:off x="1819927" y="1544853"/>
            <a:ext cx="8552145" cy="2492990"/>
          </a:xfrm>
          <a:prstGeom prst="rect">
            <a:avLst/>
          </a:prstGeom>
          <a:noFill/>
        </p:spPr>
        <p:txBody>
          <a:bodyPr wrap="square">
            <a:spAutoFit/>
          </a:bodyPr>
          <a:lstStyle/>
          <a:p>
            <a:pPr algn="ctr"/>
            <a:r>
              <a:rPr lang="en-US" sz="3600" b="1" dirty="0">
                <a:solidFill>
                  <a:schemeClr val="accent1">
                    <a:lumMod val="50000"/>
                  </a:schemeClr>
                </a:solidFill>
                <a:effectLst/>
                <a:latin typeface="Arial" panose="020B0604020202020204" pitchFamily="34" charset="0"/>
              </a:rPr>
              <a:t>Signs</a:t>
            </a:r>
            <a:r>
              <a:rPr lang="en-US" sz="1400" b="1" dirty="0">
                <a:solidFill>
                  <a:schemeClr val="accent1">
                    <a:lumMod val="50000"/>
                  </a:schemeClr>
                </a:solidFill>
                <a:effectLst/>
                <a:latin typeface="Arial" panose="020B0604020202020204" pitchFamily="34" charset="0"/>
              </a:rPr>
              <a:t> </a:t>
            </a:r>
          </a:p>
          <a:p>
            <a:pPr algn="ctr"/>
            <a:endParaRPr lang="en-US" sz="1600" dirty="0">
              <a:solidFill>
                <a:schemeClr val="accent1">
                  <a:lumMod val="50000"/>
                </a:schemeClr>
              </a:solidFill>
              <a:effectLst/>
            </a:endParaRPr>
          </a:p>
          <a:p>
            <a:pPr algn="ctr"/>
            <a:endParaRPr lang="en-US" sz="1600" dirty="0">
              <a:solidFill>
                <a:schemeClr val="accent1">
                  <a:lumMod val="50000"/>
                </a:schemeClr>
              </a:solidFill>
              <a:effectLst/>
            </a:endParaRPr>
          </a:p>
          <a:p>
            <a:r>
              <a:rPr lang="en-US" sz="2400" dirty="0">
                <a:solidFill>
                  <a:schemeClr val="accent1">
                    <a:lumMod val="50000"/>
                  </a:schemeClr>
                </a:solidFill>
                <a:effectLst/>
                <a:latin typeface="ArialMT"/>
              </a:rPr>
              <a:t>Signs of peripheral neuropathy also include sensory, motor and autonomic components. </a:t>
            </a:r>
          </a:p>
          <a:p>
            <a:endParaRPr lang="en-US" sz="2400" dirty="0">
              <a:solidFill>
                <a:schemeClr val="accent1">
                  <a:lumMod val="50000"/>
                </a:schemeClr>
              </a:solidFill>
              <a:effectLst/>
            </a:endParaRPr>
          </a:p>
          <a:p>
            <a:pPr marL="742950" lvl="1" indent="-285750">
              <a:buFont typeface="Arial" panose="020B0604020202020204" pitchFamily="34" charset="0"/>
              <a:buChar char="•"/>
            </a:pPr>
            <a:r>
              <a:rPr lang="en-US" sz="1600" dirty="0">
                <a:solidFill>
                  <a:schemeClr val="accent1">
                    <a:lumMod val="50000"/>
                  </a:schemeClr>
                </a:solidFill>
                <a:effectLst/>
                <a:latin typeface="ArialMT"/>
              </a:rPr>
              <a:t>The most prominent autonomic sign of neuropathy is orthostatic hypotension </a:t>
            </a:r>
            <a:endParaRPr lang="en-US" sz="1600" dirty="0">
              <a:solidFill>
                <a:schemeClr val="accent1">
                  <a:lumMod val="50000"/>
                </a:schemeClr>
              </a:solidFill>
              <a:effectLst/>
              <a:latin typeface="SymbolMT"/>
            </a:endParaRPr>
          </a:p>
        </p:txBody>
      </p:sp>
      <p:sp>
        <p:nvSpPr>
          <p:cNvPr id="6" name="TextBox 5">
            <a:extLst>
              <a:ext uri="{FF2B5EF4-FFF2-40B4-BE49-F238E27FC236}">
                <a16:creationId xmlns:a16="http://schemas.microsoft.com/office/drawing/2014/main" id="{4C50B2D1-7CF9-6FA8-413F-9BAEE72FCDBC}"/>
              </a:ext>
            </a:extLst>
          </p:cNvPr>
          <p:cNvSpPr txBox="1"/>
          <p:nvPr/>
        </p:nvSpPr>
        <p:spPr>
          <a:xfrm>
            <a:off x="3007416" y="6457816"/>
            <a:ext cx="6177168" cy="338554"/>
          </a:xfrm>
          <a:prstGeom prst="rect">
            <a:avLst/>
          </a:prstGeom>
          <a:noFill/>
        </p:spPr>
        <p:txBody>
          <a:bodyPr wrap="square">
            <a:spAutoFit/>
          </a:bodyPr>
          <a:lstStyle/>
          <a:p>
            <a:pPr algn="ctr"/>
            <a:r>
              <a:rPr lang="en-US" sz="800" dirty="0">
                <a:solidFill>
                  <a:schemeClr val="bg1">
                    <a:lumMod val="85000"/>
                  </a:schemeClr>
                </a:solidFill>
              </a:rPr>
              <a:t>https://</a:t>
            </a:r>
            <a:r>
              <a:rPr lang="en-US" sz="800" dirty="0" err="1">
                <a:solidFill>
                  <a:schemeClr val="bg1">
                    <a:lumMod val="85000"/>
                  </a:schemeClr>
                </a:solidFill>
              </a:rPr>
              <a:t>www.urmc.rochester.edu</a:t>
            </a:r>
            <a:r>
              <a:rPr lang="en-US" sz="800" dirty="0">
                <a:solidFill>
                  <a:schemeClr val="bg1">
                    <a:lumMod val="85000"/>
                  </a:schemeClr>
                </a:solidFill>
              </a:rPr>
              <a:t>/</a:t>
            </a:r>
            <a:r>
              <a:rPr lang="en-US" sz="800" dirty="0" err="1">
                <a:solidFill>
                  <a:schemeClr val="bg1">
                    <a:lumMod val="85000"/>
                  </a:schemeClr>
                </a:solidFill>
              </a:rPr>
              <a:t>MediaLibraries</a:t>
            </a:r>
            <a:r>
              <a:rPr lang="en-US" sz="800" dirty="0">
                <a:solidFill>
                  <a:schemeClr val="bg1">
                    <a:lumMod val="85000"/>
                  </a:schemeClr>
                </a:solidFill>
              </a:rPr>
              <a:t>/</a:t>
            </a:r>
            <a:r>
              <a:rPr lang="en-US" sz="800" dirty="0" err="1">
                <a:solidFill>
                  <a:schemeClr val="bg1">
                    <a:lumMod val="85000"/>
                  </a:schemeClr>
                </a:solidFill>
              </a:rPr>
              <a:t>URMCMedia</a:t>
            </a:r>
            <a:r>
              <a:rPr lang="en-US" sz="800" dirty="0">
                <a:solidFill>
                  <a:schemeClr val="bg1">
                    <a:lumMod val="85000"/>
                  </a:schemeClr>
                </a:solidFill>
              </a:rPr>
              <a:t>/center-experiential-learning/</a:t>
            </a:r>
            <a:r>
              <a:rPr lang="en-US" sz="800" dirty="0" err="1">
                <a:solidFill>
                  <a:schemeClr val="bg1">
                    <a:lumMod val="85000"/>
                  </a:schemeClr>
                </a:solidFill>
              </a:rPr>
              <a:t>cme</a:t>
            </a:r>
            <a:r>
              <a:rPr lang="en-US" sz="800" dirty="0">
                <a:solidFill>
                  <a:schemeClr val="bg1">
                    <a:lumMod val="85000"/>
                  </a:schemeClr>
                </a:solidFill>
              </a:rPr>
              <a:t>/types-of-activities/documents/PERIPHERAL-NEUROPATHY-</a:t>
            </a:r>
            <a:r>
              <a:rPr lang="en-US" sz="800" dirty="0" err="1">
                <a:solidFill>
                  <a:schemeClr val="bg1">
                    <a:lumMod val="85000"/>
                  </a:schemeClr>
                </a:solidFill>
              </a:rPr>
              <a:t>HANDOUT.pdf</a:t>
            </a:r>
            <a:endParaRPr lang="en-US" sz="800" dirty="0">
              <a:solidFill>
                <a:schemeClr val="bg1">
                  <a:lumMod val="85000"/>
                </a:schemeClr>
              </a:solidFill>
            </a:endParaRPr>
          </a:p>
        </p:txBody>
      </p:sp>
    </p:spTree>
    <p:extLst>
      <p:ext uri="{BB962C8B-B14F-4D97-AF65-F5344CB8AC3E}">
        <p14:creationId xmlns:p14="http://schemas.microsoft.com/office/powerpoint/2010/main" val="3303601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sp>
        <p:nvSpPr>
          <p:cNvPr id="6" name="TextBox 5">
            <a:extLst>
              <a:ext uri="{FF2B5EF4-FFF2-40B4-BE49-F238E27FC236}">
                <a16:creationId xmlns:a16="http://schemas.microsoft.com/office/drawing/2014/main" id="{37F5673A-FFB4-9812-CA12-C1248B53C1FB}"/>
              </a:ext>
            </a:extLst>
          </p:cNvPr>
          <p:cNvSpPr txBox="1"/>
          <p:nvPr/>
        </p:nvSpPr>
        <p:spPr>
          <a:xfrm>
            <a:off x="2194142" y="1440493"/>
            <a:ext cx="7803715" cy="2677656"/>
          </a:xfrm>
          <a:prstGeom prst="rect">
            <a:avLst/>
          </a:prstGeom>
          <a:noFill/>
        </p:spPr>
        <p:txBody>
          <a:bodyPr wrap="square" rtlCol="0">
            <a:spAutoFit/>
          </a:bodyPr>
          <a:lstStyle/>
          <a:p>
            <a:pPr algn="ctr"/>
            <a:r>
              <a:rPr lang="en-US" sz="3600" b="1" dirty="0">
                <a:solidFill>
                  <a:schemeClr val="accent1">
                    <a:lumMod val="50000"/>
                  </a:schemeClr>
                </a:solidFill>
                <a:effectLst/>
                <a:latin typeface="Arial" panose="020B0604020202020204" pitchFamily="34" charset="0"/>
              </a:rPr>
              <a:t>CLASSIFICATION</a:t>
            </a:r>
            <a:r>
              <a:rPr lang="en-US" sz="1800" b="1" dirty="0">
                <a:solidFill>
                  <a:schemeClr val="accent1">
                    <a:lumMod val="50000"/>
                  </a:schemeClr>
                </a:solidFill>
                <a:effectLst/>
                <a:latin typeface="Arial" panose="020B0604020202020204" pitchFamily="34" charset="0"/>
              </a:rPr>
              <a:t> </a:t>
            </a:r>
          </a:p>
          <a:p>
            <a:pPr algn="ctr"/>
            <a:endParaRPr lang="en-US" dirty="0">
              <a:solidFill>
                <a:schemeClr val="accent1">
                  <a:lumMod val="50000"/>
                </a:schemeClr>
              </a:solidFill>
            </a:endParaRPr>
          </a:p>
          <a:p>
            <a:r>
              <a:rPr lang="en-US" sz="2400" dirty="0">
                <a:solidFill>
                  <a:schemeClr val="accent1">
                    <a:lumMod val="50000"/>
                  </a:schemeClr>
                </a:solidFill>
                <a:effectLst/>
                <a:latin typeface="ArialMT"/>
              </a:rPr>
              <a:t>There are many ways to classify peripheral neuropathy. One helpful method is to consider four categories, namely </a:t>
            </a:r>
            <a:r>
              <a:rPr lang="en-US" sz="2400" b="1" u="sng" dirty="0">
                <a:solidFill>
                  <a:schemeClr val="accent1">
                    <a:lumMod val="50000"/>
                  </a:schemeClr>
                </a:solidFill>
                <a:effectLst/>
                <a:latin typeface="ArialMT"/>
              </a:rPr>
              <a:t>etiology, distribution, pathology and modality</a:t>
            </a:r>
            <a:r>
              <a:rPr lang="en-US" sz="2400" b="1" dirty="0">
                <a:solidFill>
                  <a:schemeClr val="accent1">
                    <a:lumMod val="50000"/>
                  </a:schemeClr>
                </a:solidFill>
                <a:effectLst/>
                <a:latin typeface="ArialMT"/>
              </a:rPr>
              <a:t>. </a:t>
            </a:r>
            <a:endParaRPr lang="en-US" sz="2400" b="1" dirty="0">
              <a:solidFill>
                <a:schemeClr val="accent1">
                  <a:lumMod val="50000"/>
                </a:schemeClr>
              </a:solidFill>
            </a:endParaRPr>
          </a:p>
          <a:p>
            <a:endParaRPr lang="en-US" dirty="0">
              <a:solidFill>
                <a:schemeClr val="accent1">
                  <a:lumMod val="50000"/>
                </a:schemeClr>
              </a:solidFill>
            </a:endParaRPr>
          </a:p>
        </p:txBody>
      </p:sp>
      <p:sp>
        <p:nvSpPr>
          <p:cNvPr id="7" name="TextBox 6">
            <a:extLst>
              <a:ext uri="{FF2B5EF4-FFF2-40B4-BE49-F238E27FC236}">
                <a16:creationId xmlns:a16="http://schemas.microsoft.com/office/drawing/2014/main" id="{F3A4611C-258A-215E-049A-29FD9D49294D}"/>
              </a:ext>
            </a:extLst>
          </p:cNvPr>
          <p:cNvSpPr txBox="1"/>
          <p:nvPr/>
        </p:nvSpPr>
        <p:spPr>
          <a:xfrm>
            <a:off x="3007416" y="6457816"/>
            <a:ext cx="6177168" cy="338554"/>
          </a:xfrm>
          <a:prstGeom prst="rect">
            <a:avLst/>
          </a:prstGeom>
          <a:noFill/>
        </p:spPr>
        <p:txBody>
          <a:bodyPr wrap="square">
            <a:spAutoFit/>
          </a:bodyPr>
          <a:lstStyle/>
          <a:p>
            <a:pPr algn="ctr"/>
            <a:r>
              <a:rPr lang="en-US" sz="800" dirty="0">
                <a:solidFill>
                  <a:schemeClr val="bg1">
                    <a:lumMod val="85000"/>
                  </a:schemeClr>
                </a:solidFill>
              </a:rPr>
              <a:t>https://</a:t>
            </a:r>
            <a:r>
              <a:rPr lang="en-US" sz="800" dirty="0" err="1">
                <a:solidFill>
                  <a:schemeClr val="bg1">
                    <a:lumMod val="85000"/>
                  </a:schemeClr>
                </a:solidFill>
              </a:rPr>
              <a:t>www.urmc.rochester.edu</a:t>
            </a:r>
            <a:r>
              <a:rPr lang="en-US" sz="800" dirty="0">
                <a:solidFill>
                  <a:schemeClr val="bg1">
                    <a:lumMod val="85000"/>
                  </a:schemeClr>
                </a:solidFill>
              </a:rPr>
              <a:t>/</a:t>
            </a:r>
            <a:r>
              <a:rPr lang="en-US" sz="800" dirty="0" err="1">
                <a:solidFill>
                  <a:schemeClr val="bg1">
                    <a:lumMod val="85000"/>
                  </a:schemeClr>
                </a:solidFill>
              </a:rPr>
              <a:t>MediaLibraries</a:t>
            </a:r>
            <a:r>
              <a:rPr lang="en-US" sz="800" dirty="0">
                <a:solidFill>
                  <a:schemeClr val="bg1">
                    <a:lumMod val="85000"/>
                  </a:schemeClr>
                </a:solidFill>
              </a:rPr>
              <a:t>/</a:t>
            </a:r>
            <a:r>
              <a:rPr lang="en-US" sz="800" dirty="0" err="1">
                <a:solidFill>
                  <a:schemeClr val="bg1">
                    <a:lumMod val="85000"/>
                  </a:schemeClr>
                </a:solidFill>
              </a:rPr>
              <a:t>URMCMedia</a:t>
            </a:r>
            <a:r>
              <a:rPr lang="en-US" sz="800" dirty="0">
                <a:solidFill>
                  <a:schemeClr val="bg1">
                    <a:lumMod val="85000"/>
                  </a:schemeClr>
                </a:solidFill>
              </a:rPr>
              <a:t>/center-experiential-learning/</a:t>
            </a:r>
            <a:r>
              <a:rPr lang="en-US" sz="800" dirty="0" err="1">
                <a:solidFill>
                  <a:schemeClr val="bg1">
                    <a:lumMod val="85000"/>
                  </a:schemeClr>
                </a:solidFill>
              </a:rPr>
              <a:t>cme</a:t>
            </a:r>
            <a:r>
              <a:rPr lang="en-US" sz="800" dirty="0">
                <a:solidFill>
                  <a:schemeClr val="bg1">
                    <a:lumMod val="85000"/>
                  </a:schemeClr>
                </a:solidFill>
              </a:rPr>
              <a:t>/types-of-activities/documents/PERIPHERAL-NEUROPATHY-</a:t>
            </a:r>
            <a:r>
              <a:rPr lang="en-US" sz="800" dirty="0" err="1">
                <a:solidFill>
                  <a:schemeClr val="bg1">
                    <a:lumMod val="85000"/>
                  </a:schemeClr>
                </a:solidFill>
              </a:rPr>
              <a:t>HANDOUT.pdf</a:t>
            </a:r>
            <a:endParaRPr lang="en-US" sz="800" dirty="0">
              <a:solidFill>
                <a:schemeClr val="bg1">
                  <a:lumMod val="85000"/>
                </a:schemeClr>
              </a:solidFill>
            </a:endParaRPr>
          </a:p>
        </p:txBody>
      </p:sp>
    </p:spTree>
    <p:extLst>
      <p:ext uri="{BB962C8B-B14F-4D97-AF65-F5344CB8AC3E}">
        <p14:creationId xmlns:p14="http://schemas.microsoft.com/office/powerpoint/2010/main" val="3293932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sp>
        <p:nvSpPr>
          <p:cNvPr id="4" name="TextBox 3">
            <a:extLst>
              <a:ext uri="{FF2B5EF4-FFF2-40B4-BE49-F238E27FC236}">
                <a16:creationId xmlns:a16="http://schemas.microsoft.com/office/drawing/2014/main" id="{15D93B68-C58F-6980-7ACC-661117A2BFED}"/>
              </a:ext>
            </a:extLst>
          </p:cNvPr>
          <p:cNvSpPr txBox="1"/>
          <p:nvPr/>
        </p:nvSpPr>
        <p:spPr>
          <a:xfrm>
            <a:off x="2775088" y="1120676"/>
            <a:ext cx="6641824" cy="4616648"/>
          </a:xfrm>
          <a:prstGeom prst="rect">
            <a:avLst/>
          </a:prstGeom>
          <a:noFill/>
        </p:spPr>
        <p:txBody>
          <a:bodyPr wrap="square">
            <a:spAutoFit/>
          </a:bodyPr>
          <a:lstStyle/>
          <a:p>
            <a:r>
              <a:rPr lang="en-US" sz="1800" dirty="0">
                <a:solidFill>
                  <a:schemeClr val="accent1">
                    <a:lumMod val="50000"/>
                  </a:schemeClr>
                </a:solidFill>
                <a:effectLst/>
                <a:latin typeface="ArialMT"/>
              </a:rPr>
              <a:t>The mnemonic </a:t>
            </a:r>
            <a:r>
              <a:rPr lang="en-US" sz="2400" b="1" i="1" dirty="0">
                <a:solidFill>
                  <a:schemeClr val="accent1">
                    <a:lumMod val="50000"/>
                  </a:schemeClr>
                </a:solidFill>
                <a:effectLst/>
                <a:latin typeface="Arial" panose="020B0604020202020204" pitchFamily="34" charset="0"/>
              </a:rPr>
              <a:t>DANG THERAPIST </a:t>
            </a:r>
            <a:r>
              <a:rPr lang="en-US" sz="1800" dirty="0">
                <a:solidFill>
                  <a:schemeClr val="accent1">
                    <a:lumMod val="50000"/>
                  </a:schemeClr>
                </a:solidFill>
                <a:effectLst/>
                <a:latin typeface="ArialMT"/>
              </a:rPr>
              <a:t>is helpful in recalling the more common causes of peripheral neuropathy: </a:t>
            </a:r>
          </a:p>
          <a:p>
            <a:endParaRPr lang="en-US" dirty="0">
              <a:solidFill>
                <a:schemeClr val="accent1">
                  <a:lumMod val="50000"/>
                </a:schemeClr>
              </a:solidFill>
            </a:endParaRPr>
          </a:p>
          <a:p>
            <a:r>
              <a:rPr lang="en-US" sz="1800" b="1" dirty="0">
                <a:solidFill>
                  <a:schemeClr val="accent1">
                    <a:lumMod val="50000"/>
                  </a:schemeClr>
                </a:solidFill>
                <a:effectLst/>
                <a:latin typeface="Arial" panose="020B0604020202020204" pitchFamily="34" charset="0"/>
              </a:rPr>
              <a:t>D</a:t>
            </a:r>
            <a:r>
              <a:rPr lang="en-US" sz="1800" dirty="0">
                <a:solidFill>
                  <a:schemeClr val="accent1">
                    <a:lumMod val="50000"/>
                  </a:schemeClr>
                </a:solidFill>
                <a:effectLst/>
                <a:latin typeface="ArialMT"/>
              </a:rPr>
              <a:t>iabetes Mellitus</a:t>
            </a:r>
            <a:br>
              <a:rPr lang="en-US" sz="1800" dirty="0">
                <a:solidFill>
                  <a:schemeClr val="accent1">
                    <a:lumMod val="50000"/>
                  </a:schemeClr>
                </a:solidFill>
                <a:effectLst/>
                <a:latin typeface="ArialMT"/>
              </a:rPr>
            </a:br>
            <a:r>
              <a:rPr lang="en-US" sz="1800" b="1" dirty="0">
                <a:solidFill>
                  <a:schemeClr val="accent1">
                    <a:lumMod val="50000"/>
                  </a:schemeClr>
                </a:solidFill>
                <a:effectLst/>
                <a:latin typeface="Arial" panose="020B0604020202020204" pitchFamily="34" charset="0"/>
              </a:rPr>
              <a:t>A</a:t>
            </a:r>
            <a:r>
              <a:rPr lang="en-US" sz="1800" dirty="0">
                <a:solidFill>
                  <a:schemeClr val="accent1">
                    <a:lumMod val="50000"/>
                  </a:schemeClr>
                </a:solidFill>
                <a:effectLst/>
                <a:latin typeface="ArialMT"/>
              </a:rPr>
              <a:t>lcohol</a:t>
            </a:r>
            <a:br>
              <a:rPr lang="en-US" sz="1800" dirty="0">
                <a:solidFill>
                  <a:schemeClr val="accent1">
                    <a:lumMod val="50000"/>
                  </a:schemeClr>
                </a:solidFill>
                <a:effectLst/>
                <a:latin typeface="ArialMT"/>
              </a:rPr>
            </a:br>
            <a:r>
              <a:rPr lang="en-US" sz="1800" b="1" dirty="0">
                <a:solidFill>
                  <a:schemeClr val="accent1">
                    <a:lumMod val="50000"/>
                  </a:schemeClr>
                </a:solidFill>
                <a:effectLst/>
                <a:latin typeface="Arial" panose="020B0604020202020204" pitchFamily="34" charset="0"/>
              </a:rPr>
              <a:t>N</a:t>
            </a:r>
            <a:r>
              <a:rPr lang="en-US" sz="1800" dirty="0">
                <a:solidFill>
                  <a:schemeClr val="accent1">
                    <a:lumMod val="50000"/>
                  </a:schemeClr>
                </a:solidFill>
                <a:effectLst/>
                <a:latin typeface="ArialMT"/>
              </a:rPr>
              <a:t>utritional (B</a:t>
            </a:r>
            <a:r>
              <a:rPr lang="en-US" sz="800" dirty="0">
                <a:solidFill>
                  <a:schemeClr val="accent1">
                    <a:lumMod val="50000"/>
                  </a:schemeClr>
                </a:solidFill>
                <a:effectLst/>
                <a:latin typeface="ArialMT"/>
              </a:rPr>
              <a:t>12 </a:t>
            </a:r>
            <a:r>
              <a:rPr lang="en-US" sz="1800" dirty="0">
                <a:solidFill>
                  <a:schemeClr val="accent1">
                    <a:lumMod val="50000"/>
                  </a:schemeClr>
                </a:solidFill>
                <a:effectLst/>
                <a:latin typeface="ArialMT"/>
              </a:rPr>
              <a:t>deficiency)</a:t>
            </a:r>
            <a:br>
              <a:rPr lang="en-US" sz="1800" dirty="0">
                <a:solidFill>
                  <a:schemeClr val="accent1">
                    <a:lumMod val="50000"/>
                  </a:schemeClr>
                </a:solidFill>
                <a:effectLst/>
                <a:latin typeface="ArialMT"/>
              </a:rPr>
            </a:br>
            <a:r>
              <a:rPr lang="en-US" sz="1800" b="1" dirty="0">
                <a:solidFill>
                  <a:schemeClr val="accent1">
                    <a:lumMod val="50000"/>
                  </a:schemeClr>
                </a:solidFill>
                <a:effectLst/>
                <a:latin typeface="Arial" panose="020B0604020202020204" pitchFamily="34" charset="0"/>
              </a:rPr>
              <a:t>G</a:t>
            </a:r>
            <a:r>
              <a:rPr lang="en-US" sz="1800" dirty="0">
                <a:solidFill>
                  <a:schemeClr val="accent1">
                    <a:lumMod val="50000"/>
                  </a:schemeClr>
                </a:solidFill>
                <a:effectLst/>
                <a:latin typeface="ArialMT"/>
              </a:rPr>
              <a:t>uillain-Barre Syndrome</a:t>
            </a:r>
            <a:br>
              <a:rPr lang="en-US" sz="1800" dirty="0">
                <a:solidFill>
                  <a:schemeClr val="accent1">
                    <a:lumMod val="50000"/>
                  </a:schemeClr>
                </a:solidFill>
                <a:effectLst/>
                <a:latin typeface="ArialMT"/>
              </a:rPr>
            </a:br>
            <a:r>
              <a:rPr lang="en-US" sz="1800" b="1" dirty="0">
                <a:solidFill>
                  <a:schemeClr val="accent1">
                    <a:lumMod val="50000"/>
                  </a:schemeClr>
                </a:solidFill>
                <a:effectLst/>
                <a:latin typeface="Arial" panose="020B0604020202020204" pitchFamily="34" charset="0"/>
              </a:rPr>
              <a:t>T</a:t>
            </a:r>
            <a:r>
              <a:rPr lang="en-US" sz="1800" dirty="0">
                <a:solidFill>
                  <a:schemeClr val="accent1">
                    <a:lumMod val="50000"/>
                  </a:schemeClr>
                </a:solidFill>
                <a:effectLst/>
                <a:latin typeface="ArialMT"/>
              </a:rPr>
              <a:t>oxins (Pb, As, Zn, Hg)</a:t>
            </a:r>
            <a:br>
              <a:rPr lang="en-US" sz="1800" dirty="0">
                <a:solidFill>
                  <a:schemeClr val="accent1">
                    <a:lumMod val="50000"/>
                  </a:schemeClr>
                </a:solidFill>
                <a:effectLst/>
                <a:latin typeface="ArialMT"/>
              </a:rPr>
            </a:br>
            <a:r>
              <a:rPr lang="en-US" sz="1800" b="1" dirty="0">
                <a:solidFill>
                  <a:schemeClr val="accent1">
                    <a:lumMod val="50000"/>
                  </a:schemeClr>
                </a:solidFill>
                <a:effectLst/>
                <a:latin typeface="Arial" panose="020B0604020202020204" pitchFamily="34" charset="0"/>
              </a:rPr>
              <a:t>H</a:t>
            </a:r>
            <a:r>
              <a:rPr lang="en-US" sz="1800" dirty="0">
                <a:solidFill>
                  <a:schemeClr val="accent1">
                    <a:lumMod val="50000"/>
                  </a:schemeClr>
                </a:solidFill>
                <a:effectLst/>
                <a:latin typeface="ArialMT"/>
              </a:rPr>
              <a:t>ematologic (cancers, etc.)</a:t>
            </a:r>
            <a:br>
              <a:rPr lang="en-US" sz="1800" dirty="0">
                <a:solidFill>
                  <a:schemeClr val="accent1">
                    <a:lumMod val="50000"/>
                  </a:schemeClr>
                </a:solidFill>
                <a:effectLst/>
                <a:latin typeface="ArialMT"/>
              </a:rPr>
            </a:br>
            <a:r>
              <a:rPr lang="en-US" sz="1800" b="1" dirty="0">
                <a:solidFill>
                  <a:schemeClr val="accent1">
                    <a:lumMod val="50000"/>
                  </a:schemeClr>
                </a:solidFill>
                <a:effectLst/>
                <a:latin typeface="Arial" panose="020B0604020202020204" pitchFamily="34" charset="0"/>
              </a:rPr>
              <a:t>E</a:t>
            </a:r>
            <a:r>
              <a:rPr lang="en-US" sz="1800" dirty="0">
                <a:solidFill>
                  <a:schemeClr val="accent1">
                    <a:lumMod val="50000"/>
                  </a:schemeClr>
                </a:solidFill>
                <a:effectLst/>
                <a:latin typeface="ArialMT"/>
              </a:rPr>
              <a:t>ndocrine (hypothyroid)</a:t>
            </a:r>
            <a:br>
              <a:rPr lang="en-US" sz="1800" dirty="0">
                <a:solidFill>
                  <a:schemeClr val="accent1">
                    <a:lumMod val="50000"/>
                  </a:schemeClr>
                </a:solidFill>
                <a:effectLst/>
                <a:latin typeface="ArialMT"/>
              </a:rPr>
            </a:br>
            <a:r>
              <a:rPr lang="en-US" sz="1800" b="1" dirty="0">
                <a:solidFill>
                  <a:schemeClr val="accent1">
                    <a:lumMod val="50000"/>
                  </a:schemeClr>
                </a:solidFill>
                <a:effectLst/>
                <a:latin typeface="Arial" panose="020B0604020202020204" pitchFamily="34" charset="0"/>
              </a:rPr>
              <a:t>R</a:t>
            </a:r>
            <a:r>
              <a:rPr lang="en-US" sz="1800" dirty="0">
                <a:solidFill>
                  <a:schemeClr val="accent1">
                    <a:lumMod val="50000"/>
                  </a:schemeClr>
                </a:solidFill>
                <a:effectLst/>
                <a:latin typeface="ArialMT"/>
              </a:rPr>
              <a:t>heumatologic (SLE, rheumatoid arthritis, vasculitis) </a:t>
            </a:r>
          </a:p>
          <a:p>
            <a:r>
              <a:rPr lang="en-US" sz="1800" b="1" dirty="0">
                <a:solidFill>
                  <a:schemeClr val="accent1">
                    <a:lumMod val="50000"/>
                  </a:schemeClr>
                </a:solidFill>
                <a:effectLst/>
                <a:latin typeface="Arial" panose="020B0604020202020204" pitchFamily="34" charset="0"/>
              </a:rPr>
              <a:t>A</a:t>
            </a:r>
            <a:r>
              <a:rPr lang="en-US" sz="1800" dirty="0">
                <a:solidFill>
                  <a:schemeClr val="accent1">
                    <a:lumMod val="50000"/>
                  </a:schemeClr>
                </a:solidFill>
                <a:effectLst/>
                <a:latin typeface="ArialMT"/>
              </a:rPr>
              <a:t>myloid </a:t>
            </a:r>
            <a:endParaRPr lang="en-US" dirty="0">
              <a:solidFill>
                <a:schemeClr val="accent1">
                  <a:lumMod val="50000"/>
                </a:schemeClr>
              </a:solidFill>
            </a:endParaRPr>
          </a:p>
          <a:p>
            <a:r>
              <a:rPr lang="en-US" sz="1800" b="1" dirty="0">
                <a:solidFill>
                  <a:schemeClr val="accent1">
                    <a:lumMod val="50000"/>
                  </a:schemeClr>
                </a:solidFill>
                <a:effectLst/>
                <a:latin typeface="Arial" panose="020B0604020202020204" pitchFamily="34" charset="0"/>
              </a:rPr>
              <a:t>P</a:t>
            </a:r>
            <a:r>
              <a:rPr lang="en-US" sz="1800" dirty="0">
                <a:solidFill>
                  <a:schemeClr val="accent1">
                    <a:lumMod val="50000"/>
                  </a:schemeClr>
                </a:solidFill>
                <a:effectLst/>
                <a:latin typeface="ArialMT"/>
              </a:rPr>
              <a:t>orphyria</a:t>
            </a:r>
            <a:br>
              <a:rPr lang="en-US" sz="1800" dirty="0">
                <a:solidFill>
                  <a:schemeClr val="accent1">
                    <a:lumMod val="50000"/>
                  </a:schemeClr>
                </a:solidFill>
                <a:effectLst/>
                <a:latin typeface="ArialMT"/>
              </a:rPr>
            </a:br>
            <a:r>
              <a:rPr lang="en-US" sz="1800" b="1" dirty="0">
                <a:solidFill>
                  <a:schemeClr val="accent1">
                    <a:lumMod val="50000"/>
                  </a:schemeClr>
                </a:solidFill>
                <a:effectLst/>
                <a:latin typeface="Arial" panose="020B0604020202020204" pitchFamily="34" charset="0"/>
              </a:rPr>
              <a:t>I</a:t>
            </a:r>
            <a:r>
              <a:rPr lang="en-US" sz="1800" dirty="0">
                <a:solidFill>
                  <a:schemeClr val="accent1">
                    <a:lumMod val="50000"/>
                  </a:schemeClr>
                </a:solidFill>
                <a:effectLst/>
                <a:latin typeface="ArialMT"/>
              </a:rPr>
              <a:t>nfectious (syphilis, HIV)</a:t>
            </a:r>
            <a:br>
              <a:rPr lang="en-US" sz="1800" dirty="0">
                <a:solidFill>
                  <a:schemeClr val="accent1">
                    <a:lumMod val="50000"/>
                  </a:schemeClr>
                </a:solidFill>
                <a:effectLst/>
                <a:latin typeface="ArialMT"/>
              </a:rPr>
            </a:br>
            <a:r>
              <a:rPr lang="en-US" sz="1800" b="1" dirty="0">
                <a:solidFill>
                  <a:schemeClr val="accent1">
                    <a:lumMod val="50000"/>
                  </a:schemeClr>
                </a:solidFill>
                <a:effectLst/>
                <a:latin typeface="Arial" panose="020B0604020202020204" pitchFamily="34" charset="0"/>
              </a:rPr>
              <a:t>S</a:t>
            </a:r>
            <a:r>
              <a:rPr lang="en-US" sz="1800" dirty="0">
                <a:solidFill>
                  <a:schemeClr val="accent1">
                    <a:lumMod val="50000"/>
                  </a:schemeClr>
                </a:solidFill>
                <a:effectLst/>
                <a:latin typeface="ArialMT"/>
              </a:rPr>
              <a:t>arcoid</a:t>
            </a:r>
            <a:br>
              <a:rPr lang="en-US" sz="1800" dirty="0">
                <a:solidFill>
                  <a:schemeClr val="accent1">
                    <a:lumMod val="50000"/>
                  </a:schemeClr>
                </a:solidFill>
                <a:effectLst/>
                <a:latin typeface="ArialMT"/>
              </a:rPr>
            </a:br>
            <a:r>
              <a:rPr lang="en-US" sz="1800" b="1" dirty="0">
                <a:solidFill>
                  <a:schemeClr val="accent1">
                    <a:lumMod val="50000"/>
                  </a:schemeClr>
                </a:solidFill>
                <a:effectLst/>
                <a:latin typeface="Arial" panose="020B0604020202020204" pitchFamily="34" charset="0"/>
              </a:rPr>
              <a:t>T</a:t>
            </a:r>
            <a:r>
              <a:rPr lang="en-US" sz="1800" dirty="0">
                <a:solidFill>
                  <a:schemeClr val="accent1">
                    <a:lumMod val="50000"/>
                  </a:schemeClr>
                </a:solidFill>
                <a:effectLst/>
                <a:latin typeface="ArialMT"/>
              </a:rPr>
              <a:t>umor (paraneoplastic neuropathy) </a:t>
            </a:r>
            <a:endParaRPr lang="en-US" dirty="0">
              <a:solidFill>
                <a:schemeClr val="accent1">
                  <a:lumMod val="50000"/>
                </a:schemeClr>
              </a:solidFill>
            </a:endParaRPr>
          </a:p>
        </p:txBody>
      </p:sp>
      <p:sp>
        <p:nvSpPr>
          <p:cNvPr id="8" name="TextBox 7">
            <a:extLst>
              <a:ext uri="{FF2B5EF4-FFF2-40B4-BE49-F238E27FC236}">
                <a16:creationId xmlns:a16="http://schemas.microsoft.com/office/drawing/2014/main" id="{020CAF82-DFCD-014E-67DC-57DBBC8CFA0E}"/>
              </a:ext>
            </a:extLst>
          </p:cNvPr>
          <p:cNvSpPr txBox="1"/>
          <p:nvPr/>
        </p:nvSpPr>
        <p:spPr>
          <a:xfrm>
            <a:off x="3007416" y="6457816"/>
            <a:ext cx="6177168" cy="338554"/>
          </a:xfrm>
          <a:prstGeom prst="rect">
            <a:avLst/>
          </a:prstGeom>
          <a:noFill/>
        </p:spPr>
        <p:txBody>
          <a:bodyPr wrap="square">
            <a:spAutoFit/>
          </a:bodyPr>
          <a:lstStyle/>
          <a:p>
            <a:pPr algn="ctr"/>
            <a:r>
              <a:rPr lang="en-US" sz="800" dirty="0">
                <a:solidFill>
                  <a:schemeClr val="bg1">
                    <a:lumMod val="85000"/>
                  </a:schemeClr>
                </a:solidFill>
              </a:rPr>
              <a:t>https://</a:t>
            </a:r>
            <a:r>
              <a:rPr lang="en-US" sz="800" dirty="0" err="1">
                <a:solidFill>
                  <a:schemeClr val="bg1">
                    <a:lumMod val="85000"/>
                  </a:schemeClr>
                </a:solidFill>
              </a:rPr>
              <a:t>www.urmc.rochester.edu</a:t>
            </a:r>
            <a:r>
              <a:rPr lang="en-US" sz="800" dirty="0">
                <a:solidFill>
                  <a:schemeClr val="bg1">
                    <a:lumMod val="85000"/>
                  </a:schemeClr>
                </a:solidFill>
              </a:rPr>
              <a:t>/</a:t>
            </a:r>
            <a:r>
              <a:rPr lang="en-US" sz="800" dirty="0" err="1">
                <a:solidFill>
                  <a:schemeClr val="bg1">
                    <a:lumMod val="85000"/>
                  </a:schemeClr>
                </a:solidFill>
              </a:rPr>
              <a:t>MediaLibraries</a:t>
            </a:r>
            <a:r>
              <a:rPr lang="en-US" sz="800" dirty="0">
                <a:solidFill>
                  <a:schemeClr val="bg1">
                    <a:lumMod val="85000"/>
                  </a:schemeClr>
                </a:solidFill>
              </a:rPr>
              <a:t>/</a:t>
            </a:r>
            <a:r>
              <a:rPr lang="en-US" sz="800" dirty="0" err="1">
                <a:solidFill>
                  <a:schemeClr val="bg1">
                    <a:lumMod val="85000"/>
                  </a:schemeClr>
                </a:solidFill>
              </a:rPr>
              <a:t>URMCMedia</a:t>
            </a:r>
            <a:r>
              <a:rPr lang="en-US" sz="800" dirty="0">
                <a:solidFill>
                  <a:schemeClr val="bg1">
                    <a:lumMod val="85000"/>
                  </a:schemeClr>
                </a:solidFill>
              </a:rPr>
              <a:t>/center-experiential-learning/</a:t>
            </a:r>
            <a:r>
              <a:rPr lang="en-US" sz="800" dirty="0" err="1">
                <a:solidFill>
                  <a:schemeClr val="bg1">
                    <a:lumMod val="85000"/>
                  </a:schemeClr>
                </a:solidFill>
              </a:rPr>
              <a:t>cme</a:t>
            </a:r>
            <a:r>
              <a:rPr lang="en-US" sz="800" dirty="0">
                <a:solidFill>
                  <a:schemeClr val="bg1">
                    <a:lumMod val="85000"/>
                  </a:schemeClr>
                </a:solidFill>
              </a:rPr>
              <a:t>/types-of-activities/documents/PERIPHERAL-NEUROPATHY-</a:t>
            </a:r>
            <a:r>
              <a:rPr lang="en-US" sz="800" dirty="0" err="1">
                <a:solidFill>
                  <a:schemeClr val="bg1">
                    <a:lumMod val="85000"/>
                  </a:schemeClr>
                </a:solidFill>
              </a:rPr>
              <a:t>HANDOUT.pdf</a:t>
            </a:r>
            <a:endParaRPr lang="en-US" sz="800" dirty="0">
              <a:solidFill>
                <a:schemeClr val="bg1">
                  <a:lumMod val="85000"/>
                </a:schemeClr>
              </a:solidFill>
            </a:endParaRPr>
          </a:p>
        </p:txBody>
      </p:sp>
    </p:spTree>
    <p:extLst>
      <p:ext uri="{BB962C8B-B14F-4D97-AF65-F5344CB8AC3E}">
        <p14:creationId xmlns:p14="http://schemas.microsoft.com/office/powerpoint/2010/main" val="186818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1AFDAC5-A33B-F2E7-3FC4-64BF37908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3" b="1359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30C14-3166-4FD1-7357-17E605E9ACF3}"/>
              </a:ext>
            </a:extLst>
          </p:cNvPr>
          <p:cNvPicPr>
            <a:picLocks noChangeAspect="1"/>
          </p:cNvPicPr>
          <p:nvPr/>
        </p:nvPicPr>
        <p:blipFill rotWithShape="1">
          <a:blip r:embed="rId3" cstate="print">
            <a:alphaModFix amt="82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29893"/>
          <a:stretch/>
        </p:blipFill>
        <p:spPr>
          <a:xfrm>
            <a:off x="312277" y="5904534"/>
            <a:ext cx="1284876" cy="722559"/>
          </a:xfrm>
          <a:prstGeom prst="rect">
            <a:avLst/>
          </a:prstGeom>
          <a:noFill/>
        </p:spPr>
      </p:pic>
      <p:pic>
        <p:nvPicPr>
          <p:cNvPr id="7" name="Picture 6" descr="A poster of a medical chart&#10;&#10;Description automatically generated with medium confidence">
            <a:extLst>
              <a:ext uri="{FF2B5EF4-FFF2-40B4-BE49-F238E27FC236}">
                <a16:creationId xmlns:a16="http://schemas.microsoft.com/office/drawing/2014/main" id="{AED22C39-C851-0FDE-BB7B-FCD21E9E2E7C}"/>
              </a:ext>
            </a:extLst>
          </p:cNvPr>
          <p:cNvPicPr>
            <a:picLocks noChangeAspect="1"/>
          </p:cNvPicPr>
          <p:nvPr/>
        </p:nvPicPr>
        <p:blipFill rotWithShape="1">
          <a:blip r:embed="rId5"/>
          <a:srcRect b="40274"/>
          <a:stretch/>
        </p:blipFill>
        <p:spPr>
          <a:xfrm>
            <a:off x="1507270" y="955441"/>
            <a:ext cx="9177460" cy="4947117"/>
          </a:xfrm>
          <a:prstGeom prst="rect">
            <a:avLst/>
          </a:prstGeom>
          <a:ln w="38100">
            <a:solidFill>
              <a:schemeClr val="accent1">
                <a:lumMod val="50000"/>
              </a:schemeClr>
            </a:solidFill>
          </a:ln>
        </p:spPr>
      </p:pic>
    </p:spTree>
    <p:extLst>
      <p:ext uri="{BB962C8B-B14F-4D97-AF65-F5344CB8AC3E}">
        <p14:creationId xmlns:p14="http://schemas.microsoft.com/office/powerpoint/2010/main" val="1781362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77375</TotalTime>
  <Words>1208</Words>
  <Application>Microsoft Macintosh PowerPoint</Application>
  <PresentationFormat>Widescreen</PresentationFormat>
  <Paragraphs>93</Paragraphs>
  <Slides>24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ArialMT</vt:lpstr>
      <vt:lpstr>Calibri</vt:lpstr>
      <vt:lpstr>Calibri Light</vt:lpstr>
      <vt:lpstr>SymbolMT</vt:lpstr>
      <vt:lpstr>Office Theme</vt:lpstr>
      <vt:lpstr>PowerPoint Presentation</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Watts</dc:creator>
  <cp:lastModifiedBy>Brad Watts</cp:lastModifiedBy>
  <cp:revision>132</cp:revision>
  <cp:lastPrinted>2023-11-08T22:29:52Z</cp:lastPrinted>
  <dcterms:created xsi:type="dcterms:W3CDTF">2023-03-09T15:49:37Z</dcterms:created>
  <dcterms:modified xsi:type="dcterms:W3CDTF">2023-12-22T15:52:02Z</dcterms:modified>
</cp:coreProperties>
</file>