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0" name="Shape 100"/>
          <p:cNvSpPr/>
          <p:nvPr>
            <p:ph type="sldImg"/>
          </p:nvPr>
        </p:nvSpPr>
        <p:spPr>
          <a:xfrm>
            <a:off x="1143000" y="685800"/>
            <a:ext cx="4572000" cy="3429000"/>
          </a:xfrm>
          <a:prstGeom prst="rect">
            <a:avLst/>
          </a:prstGeom>
        </p:spPr>
        <p:txBody>
          <a:bodyPr/>
          <a:lstStyle/>
          <a:p>
            <a:pPr/>
          </a:p>
        </p:txBody>
      </p:sp>
      <p:sp>
        <p:nvSpPr>
          <p:cNvPr id="101" name="Shape 10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Aptos"/>
      </a:defRPr>
    </a:lvl1pPr>
    <a:lvl2pPr indent="228600" latinLnBrk="0">
      <a:defRPr sz="1200">
        <a:latin typeface="+mn-lt"/>
        <a:ea typeface="+mn-ea"/>
        <a:cs typeface="+mn-cs"/>
        <a:sym typeface="Aptos"/>
      </a:defRPr>
    </a:lvl2pPr>
    <a:lvl3pPr indent="457200" latinLnBrk="0">
      <a:defRPr sz="1200">
        <a:latin typeface="+mn-lt"/>
        <a:ea typeface="+mn-ea"/>
        <a:cs typeface="+mn-cs"/>
        <a:sym typeface="Aptos"/>
      </a:defRPr>
    </a:lvl3pPr>
    <a:lvl4pPr indent="685800" latinLnBrk="0">
      <a:defRPr sz="1200">
        <a:latin typeface="+mn-lt"/>
        <a:ea typeface="+mn-ea"/>
        <a:cs typeface="+mn-cs"/>
        <a:sym typeface="Aptos"/>
      </a:defRPr>
    </a:lvl4pPr>
    <a:lvl5pPr indent="914400" latinLnBrk="0">
      <a:defRPr sz="1200">
        <a:latin typeface="+mn-lt"/>
        <a:ea typeface="+mn-ea"/>
        <a:cs typeface="+mn-cs"/>
        <a:sym typeface="Aptos"/>
      </a:defRPr>
    </a:lvl5pPr>
    <a:lvl6pPr indent="1143000" latinLnBrk="0">
      <a:defRPr sz="1200">
        <a:latin typeface="+mn-lt"/>
        <a:ea typeface="+mn-ea"/>
        <a:cs typeface="+mn-cs"/>
        <a:sym typeface="Aptos"/>
      </a:defRPr>
    </a:lvl6pPr>
    <a:lvl7pPr indent="1371600" latinLnBrk="0">
      <a:defRPr sz="1200">
        <a:latin typeface="+mn-lt"/>
        <a:ea typeface="+mn-ea"/>
        <a:cs typeface="+mn-cs"/>
        <a:sym typeface="Aptos"/>
      </a:defRPr>
    </a:lvl7pPr>
    <a:lvl8pPr indent="1600200" latinLnBrk="0">
      <a:defRPr sz="1200">
        <a:latin typeface="+mn-lt"/>
        <a:ea typeface="+mn-ea"/>
        <a:cs typeface="+mn-cs"/>
        <a:sym typeface="Aptos"/>
      </a:defRPr>
    </a:lvl8pPr>
    <a:lvl9pPr indent="1828800" latinLnBrk="0">
      <a:defRPr sz="1200">
        <a:latin typeface="+mn-lt"/>
        <a:ea typeface="+mn-ea"/>
        <a:cs typeface="+mn-cs"/>
        <a:sym typeface="Aptos"/>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a:p>
        </p:txBody>
      </p:sp>
      <p:sp>
        <p:nvSpPr>
          <p:cNvPr id="131" name="Shape 131"/>
          <p:cNvSpPr/>
          <p:nvPr>
            <p:ph type="body" sz="quarter" idx="1"/>
          </p:nvPr>
        </p:nvSpPr>
        <p:spPr>
          <a:prstGeom prst="rect">
            <a:avLst/>
          </a:prstGeom>
        </p:spPr>
        <p:txBody>
          <a:bodyPr/>
          <a:lstStyle/>
          <a:p>
            <a:pPr/>
            <a:r>
              <a:t>“Dr. Watts already showed how inflammation drives the high-inflammation anxiety subtype (p.8-10 of his deck). Melatonin is the molecule that modulates that inflammation on a 24-hour schedule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"Dr. Watts' inflammation tree has metabolic branches like obesity, NAFLD, diabetes — huge when chronic inflammation is the trunk. But the timing lock that keeps them stuck is right here in the pancreas. Beta cells have melatonin receptors (MT1/MT2).  </a:t>
            </a:r>
          </a:p>
          <a:p>
            <a:pPr/>
          </a:p>
          <a:p>
            <a:pPr/>
            <a:r>
              <a:t>Naturally, melatonin rises at night and dials **down** insulin via the cAMP pathway. This is protective — it stops the pancreas from pumping out insulin when you're fasting and resting, keeping blood sugar stable for your brain without risking lows or excess storage. Studies confirm this inverse rhythm: melatonin up, insulin secretion down at night.  </a:t>
            </a:r>
          </a:p>
          <a:p>
            <a:pPr/>
          </a:p>
          <a:p>
            <a:pPr/>
            <a:r>
              <a:t>The problem hits when we eat against that clock — late dinner or snack while melatonin is already high. Now the protective suppression becomes a mismatch: insulin response is blunted, glucose hangs around longer, tolerance tanks. That's why late eating worsens glycemic control in real patients.  </a:t>
            </a:r>
          </a:p>
          <a:p>
            <a:pPr/>
          </a:p>
          <a:p>
            <a:pPr/>
            <a:r>
              <a:t>Shift workers live this every day — eating/working when the body expects rest/fasting → higher risk for metabolic issues and diabetes. This is classic metabolic inflexibility: fighting your own biology.  </a:t>
            </a:r>
          </a:p>
          <a:p>
            <a:pPr/>
          </a:p>
          <a:p>
            <a:pPr/>
            <a:r>
              <a:t>Clinical pearl: Start here — no labs needed. Ask about meal timing, evening habits. Push early eating windows (finish 3 hrs before bed), morning light, dim evenings. When the rhythm aligns, the tree branches lighten up — energy improves, weight moves, detox flows better. Our clearing tools restore capacity so the fix sticks."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Shape 187"/>
          <p:cNvSpPr/>
          <p:nvPr>
            <p:ph type="sldImg"/>
          </p:nvPr>
        </p:nvSpPr>
        <p:spPr>
          <a:prstGeom prst="rect">
            <a:avLst/>
          </a:prstGeom>
        </p:spPr>
        <p:txBody>
          <a:bodyPr/>
          <a:lstStyle/>
          <a:p>
            <a:pPr/>
          </a:p>
        </p:txBody>
      </p:sp>
      <p:sp>
        <p:nvSpPr>
          <p:cNvPr id="188" name="Shape 188"/>
          <p:cNvSpPr/>
          <p:nvPr>
            <p:ph type="body" sz="quarter" idx="1"/>
          </p:nvPr>
        </p:nvSpPr>
        <p:spPr>
          <a:prstGeom prst="rect">
            <a:avLst/>
          </a:prstGeom>
        </p:spPr>
        <p:txBody>
          <a:bodyPr/>
          <a:lstStyle/>
          <a:p>
            <a:pPr/>
            <a:r>
              <a:t>Melatonin doesn't just scavenge radicals directly — it upregulates your own defenses like glutathione (GSH) and SOD — superoxide dismutase — the enzyme that mops up superoxide radicals before they damage mitochondria. Studies show it boosts SOD activity and expression, especially in stressed tissues, so the cell's antioxidant system stays robust long-term.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“Dr. Watts nailed the **what**: the inflammation tree, antigenic cloud, leaky gut driving anxiety and autoimmune flares, and L-Theanine as the quick calmer for the high-inflammation subtype.  </a:t>
            </a:r>
          </a:p>
          <a:p>
            <a:pPr/>
          </a:p>
          <a:p>
            <a:pPr/>
            <a:r>
              <a:t>We’re adding the **when**: circadian timing. Without the rhythm, protocols stall — patients improve a bit, then plateau again.  </a:t>
            </a:r>
          </a:p>
          <a:p>
            <a:pPr/>
          </a:p>
          <a:p>
            <a:pPr/>
            <a:r>
              <a:t>So in practice:  </a:t>
            </a:r>
          </a:p>
          <a:p>
            <a:pPr/>
            <a:r>
              <a:t>1. Hit the foundations first — calm with L-Theanine, repair gut, reduce cytokines.  </a:t>
            </a:r>
          </a:p>
          <a:p>
            <a:pPr/>
            <a:r>
              <a:t>2. Build capacity with basics: morning sun, evening dark, early eating window. This alone boosts endogenous melatonin, especially the gut pool we talked about.  </a:t>
            </a:r>
          </a:p>
          <a:p>
            <a:pPr/>
            <a:r>
              <a:t>3. If sleep onset/maintenance or nighttime cortisol is still off, layer in physiologic melatonin timed right — low dose supports local production in gut/mito without overriding.  </a:t>
            </a:r>
          </a:p>
          <a:p>
            <a:pPr/>
            <a:r>
              <a:t>4. Then stack the Biogenetix tools:</a:t>
            </a:r>
          </a:p>
          <a:p>
            <a:pPr/>
            <a:r>
              <a:t>This sequence lets the clock do its job long-term. Fix timing → inflammation eases, gut holds, metabolism flows, anxiety quiets. The tree branches lighten up when the root (chronic inflammation) gets drained and timed right.  </a:t>
            </a:r>
          </a:p>
          <a:p>
            <a:pPr/>
          </a:p>
          <a:p>
            <a:pPr/>
            <a:r>
              <a:t>Questions? How many of you already ask about meal timing in autoimmune patients?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lvl1pPr>
              <a:defRPr>
                <a:latin typeface="Calibri Light"/>
                <a:ea typeface="Calibri Light"/>
                <a:cs typeface="Calibri Light"/>
                <a:sym typeface="Calibri Light"/>
              </a:defRPr>
            </a:lvl1pPr>
          </a:lstStyle>
          <a:p>
            <a:pPr/>
            <a:r>
              <a:t>Title Text</a:t>
            </a:r>
          </a:p>
        </p:txBody>
      </p:sp>
      <p:sp>
        <p:nvSpPr>
          <p:cNvPr id="93" name="Body Level One…"/>
          <p:cNvSpPr txBox="1"/>
          <p:nvPr>
            <p:ph type="body" idx="1"/>
          </p:nvPr>
        </p:nvSpPr>
        <p:spPr>
          <a:prstGeom prst="rect">
            <a:avLst/>
          </a:prstGeom>
        </p:spPr>
        <p:txBody>
          <a:bodyPr/>
          <a:lstStyle>
            <a:lvl1pPr>
              <a:defRPr>
                <a:latin typeface="Calibri"/>
                <a:ea typeface="Calibri"/>
                <a:cs typeface="Calibri"/>
                <a:sym typeface="Calibri"/>
              </a:defRPr>
            </a:lvl1pPr>
            <a:lvl2pPr>
              <a:defRPr>
                <a:latin typeface="Calibri"/>
                <a:ea typeface="Calibri"/>
                <a:cs typeface="Calibri"/>
                <a:sym typeface="Calibri"/>
              </a:defRPr>
            </a:lvl2pPr>
            <a:lvl3pPr>
              <a:defRPr>
                <a:latin typeface="Calibri"/>
                <a:ea typeface="Calibri"/>
                <a:cs typeface="Calibri"/>
                <a:sym typeface="Calibri"/>
              </a:defRPr>
            </a:lvl3pPr>
            <a:lvl4pPr>
              <a:defRPr>
                <a:latin typeface="Calibri"/>
                <a:ea typeface="Calibri"/>
                <a:cs typeface="Calibri"/>
                <a:sym typeface="Calibri"/>
              </a:defRPr>
            </a:lvl4pPr>
            <a:lvl5pPr>
              <a:defRPr>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xfrm>
            <a:off x="11095178" y="6414761"/>
            <a:ext cx="258623" cy="248303"/>
          </a:xfrm>
          <a:prstGeom prst="rect">
            <a:avLst/>
          </a:prstGeom>
        </p:spPr>
        <p:txBody>
          <a:bodyPr/>
          <a:lstStyle>
            <a:lvl1pPr>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latin typeface="+mn-lt"/>
                <a:ea typeface="+mn-ea"/>
                <a:cs typeface="+mn-cs"/>
                <a:sym typeface="Apto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ChatGPT Image Jan 12, 2026, 10_58_27 PM.png" descr="ChatGPT Image Jan 12, 2026, 10_58_27 PM.png"/>
          <p:cNvPicPr>
            <a:picLocks noChangeAspect="1"/>
          </p:cNvPicPr>
          <p:nvPr/>
        </p:nvPicPr>
        <p:blipFill>
          <a:blip r:embed="rId2">
            <a:alphaModFix amt="59523"/>
            <a:extLst/>
          </a:blip>
          <a:stretch>
            <a:fillRect/>
          </a:stretch>
        </p:blipFill>
        <p:spPr>
          <a:xfrm>
            <a:off x="169802" y="-65130"/>
            <a:ext cx="11852396" cy="7901596"/>
          </a:xfrm>
          <a:prstGeom prst="rect">
            <a:avLst/>
          </a:prstGeom>
          <a:ln w="12700">
            <a:miter lim="400000"/>
          </a:ln>
        </p:spPr>
      </p:pic>
      <p:pic>
        <p:nvPicPr>
          <p:cNvPr id="104" name="Picture 1" descr="Picture 1"/>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105" name="TextBox 2"/>
          <p:cNvSpPr txBox="1"/>
          <p:nvPr/>
        </p:nvSpPr>
        <p:spPr>
          <a:xfrm>
            <a:off x="933691" y="2465923"/>
            <a:ext cx="10324618" cy="789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457200" algn="ctr">
              <a:defRPr sz="4000">
                <a:solidFill>
                  <a:srgbClr val="163E64"/>
                </a:solidFill>
                <a:latin typeface="Avenir Black"/>
                <a:ea typeface="Avenir Black"/>
                <a:cs typeface="Avenir Black"/>
                <a:sym typeface="Avenir Black"/>
              </a:defRPr>
            </a:pPr>
            <a:r>
              <a:t>Melatonin: Beyond Sleep</a:t>
            </a:r>
          </a:p>
        </p:txBody>
      </p:sp>
      <p:sp>
        <p:nvSpPr>
          <p:cNvPr id="106" name="TextBox 3"/>
          <p:cNvSpPr txBox="1"/>
          <p:nvPr/>
        </p:nvSpPr>
        <p:spPr>
          <a:xfrm>
            <a:off x="933691" y="5814103"/>
            <a:ext cx="10324618" cy="929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2400">
                <a:latin typeface="Avenir Book"/>
                <a:ea typeface="Avenir Book"/>
                <a:cs typeface="Avenir Book"/>
                <a:sym typeface="Avenir Book"/>
              </a:defRPr>
            </a:pPr>
            <a:r>
              <a:t>A BIOGENETIX CLINICAL PRESENTATION</a:t>
            </a:r>
          </a:p>
          <a:p>
            <a:pPr algn="ctr">
              <a:defRPr sz="2400">
                <a:latin typeface="Avenir Light"/>
                <a:ea typeface="Avenir Light"/>
                <a:cs typeface="Avenir Light"/>
                <a:sym typeface="Avenir Light"/>
              </a:defRPr>
            </a:pPr>
            <a:r>
              <a:t>biogenetix.com</a:t>
            </a:r>
          </a:p>
        </p:txBody>
      </p:sp>
      <p:sp>
        <p:nvSpPr>
          <p:cNvPr id="107" name="TextBox 6"/>
          <p:cNvSpPr txBox="1"/>
          <p:nvPr/>
        </p:nvSpPr>
        <p:spPr>
          <a:xfrm>
            <a:off x="933691" y="1704181"/>
            <a:ext cx="10324618" cy="510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400">
                <a:latin typeface="Avenir Book"/>
                <a:ea typeface="Avenir Book"/>
                <a:cs typeface="Avenir Book"/>
                <a:sym typeface="Avenir Book"/>
              </a:defRPr>
            </a:lvl1pPr>
          </a:lstStyle>
          <a:p>
            <a:pPr/>
            <a:r>
              <a:t>Casual Friday Series</a:t>
            </a:r>
          </a:p>
        </p:txBody>
      </p:sp>
      <p:sp>
        <p:nvSpPr>
          <p:cNvPr id="108" name="(and Metabolic Clearing Doesn’t)"/>
          <p:cNvSpPr txBox="1"/>
          <p:nvPr>
            <p:ph type="body" sz="quarter" idx="1"/>
          </p:nvPr>
        </p:nvSpPr>
        <p:spPr>
          <a:xfrm>
            <a:off x="2098623" y="3507066"/>
            <a:ext cx="7994754" cy="1014691"/>
          </a:xfrm>
          <a:prstGeom prst="rect">
            <a:avLst/>
          </a:prstGeom>
        </p:spPr>
        <p:txBody>
          <a:bodyPr/>
          <a:lstStyle>
            <a:lvl1pPr marL="0" indent="0" algn="ctr" defTabSz="384047">
              <a:lnSpc>
                <a:spcPct val="100000"/>
              </a:lnSpc>
              <a:spcBef>
                <a:spcPts val="500"/>
              </a:spcBef>
              <a:buSzTx/>
              <a:buNone/>
              <a:defRPr sz="3359">
                <a:latin typeface="Calibri"/>
                <a:ea typeface="Calibri"/>
                <a:cs typeface="Calibri"/>
                <a:sym typeface="Calibri"/>
              </a:defRPr>
            </a:lvl1pPr>
          </a:lstStyle>
          <a:p>
            <a:pPr/>
            <a:r>
              <a:t>The Circadian Regulator of Gut, Immune, &amp; Metabolic Health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156"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157" name="TextBox 2"/>
          <p:cNvSpPr txBox="1"/>
          <p:nvPr/>
        </p:nvSpPr>
        <p:spPr>
          <a:xfrm>
            <a:off x="1758905" y="1500310"/>
            <a:ext cx="8674190" cy="45525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60684" indent="-260684" defTabSz="355600">
              <a:buSzPct val="100000"/>
              <a:buChar char="•"/>
              <a:defRPr sz="2600">
                <a:latin typeface="Helvetica Neue"/>
                <a:ea typeface="Helvetica Neue"/>
                <a:cs typeface="Helvetica Neue"/>
                <a:sym typeface="Helvetica Neue"/>
              </a:defRPr>
            </a:pPr>
            <a:r>
              <a:t>Gut produces far more melatonin than the pineal gland… about 400× more melatonin than pineal gland</a:t>
            </a:r>
          </a:p>
          <a:p>
            <a:pPr marL="260684" indent="-260684" defTabSz="355600">
              <a:buSzPct val="100000"/>
              <a:buChar char="•"/>
              <a:defRPr sz="2600">
                <a:latin typeface="Helvetica Neue"/>
                <a:ea typeface="Helvetica Neue"/>
                <a:cs typeface="Helvetica Neue"/>
                <a:sym typeface="Helvetica Neue"/>
              </a:defRPr>
            </a:pPr>
            <a:r>
              <a:t>Regulates motility, tight junctions, microbiome balance  </a:t>
            </a:r>
          </a:p>
          <a:p>
            <a:pPr marL="260684" indent="-260684" defTabSz="355600">
              <a:buSzPct val="100000"/>
              <a:buChar char="•"/>
              <a:defRPr sz="2600">
                <a:latin typeface="Helvetica Neue"/>
                <a:ea typeface="Helvetica Neue"/>
                <a:cs typeface="Helvetica Neue"/>
                <a:sym typeface="Helvetica Neue"/>
              </a:defRPr>
            </a:pPr>
            <a:r>
              <a:t>Reduces intestinal permeability  </a:t>
            </a:r>
          </a:p>
          <a:p>
            <a:pPr marL="260684" indent="-260684" defTabSz="355600">
              <a:buSzPct val="100000"/>
              <a:buChar char="•"/>
              <a:defRPr sz="2600">
                <a:latin typeface="Helvetica Neue"/>
                <a:ea typeface="Helvetica Neue"/>
                <a:cs typeface="Helvetica Neue"/>
                <a:sym typeface="Helvetica Neue"/>
              </a:defRPr>
            </a:pPr>
            <a:r>
              <a:t>Protects against the stress “bulldozer” </a:t>
            </a:r>
          </a:p>
          <a:p>
            <a:pPr marL="260684" indent="-260684" defTabSz="355600">
              <a:buSzPct val="100000"/>
              <a:buChar char="•"/>
              <a:defRPr sz="2600">
                <a:latin typeface="Helvetica Neue"/>
                <a:ea typeface="Helvetica Neue"/>
                <a:cs typeface="Helvetica Neue"/>
                <a:sym typeface="Helvetica Neue"/>
              </a:defRPr>
            </a:pPr>
            <a:r>
              <a:t>Food-responsive (late eating = gut melatonin chaos)  </a:t>
            </a:r>
          </a:p>
          <a:p>
            <a:pPr defTabSz="355600">
              <a:defRPr sz="2600">
                <a:latin typeface="Helvetica Neue"/>
                <a:ea typeface="Helvetica Neue"/>
                <a:cs typeface="Helvetica Neue"/>
                <a:sym typeface="Helvetica Neue"/>
              </a:defRPr>
            </a:pPr>
          </a:p>
          <a:p>
            <a:pPr defTabSz="355600">
              <a:defRPr sz="2600">
                <a:latin typeface="Helvetica Neue"/>
                <a:ea typeface="Helvetica Neue"/>
                <a:cs typeface="Helvetica Neue"/>
                <a:sym typeface="Helvetica Neue"/>
              </a:defRPr>
            </a:pPr>
          </a:p>
          <a:p>
            <a:pPr defTabSz="355600">
              <a:defRPr sz="2600">
                <a:latin typeface="Helvetica Neue"/>
                <a:ea typeface="Helvetica Neue"/>
                <a:cs typeface="Helvetica Neue"/>
                <a:sym typeface="Helvetica Neue"/>
              </a:defRPr>
            </a:pPr>
          </a:p>
          <a:p>
            <a:pPr algn="ctr" defTabSz="355600">
              <a:defRPr sz="2600">
                <a:latin typeface="Helvetica Neue"/>
                <a:ea typeface="Helvetica Neue"/>
                <a:cs typeface="Helvetica Neue"/>
                <a:sym typeface="Helvetica Neue"/>
              </a:defRPr>
            </a:pPr>
            <a:r>
              <a:t>Clinically we can see IBS, SIBO, IBD, nighttime reflux, and leaky gut  </a:t>
            </a:r>
          </a:p>
        </p:txBody>
      </p:sp>
      <p:sp>
        <p:nvSpPr>
          <p:cNvPr id="158"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The Gut–Melatonin Connection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161"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pic>
        <p:nvPicPr>
          <p:cNvPr id="162" name="Screenshot 2026-02-19 at 8.36.16 PM.png" descr="Screenshot 2026-02-19 at 8.36.16 PM.png"/>
          <p:cNvPicPr>
            <a:picLocks noChangeAspect="1"/>
          </p:cNvPicPr>
          <p:nvPr/>
        </p:nvPicPr>
        <p:blipFill>
          <a:blip r:embed="rId4">
            <a:extLst/>
          </a:blip>
          <a:stretch>
            <a:fillRect/>
          </a:stretch>
        </p:blipFill>
        <p:spPr>
          <a:xfrm>
            <a:off x="1619249" y="112977"/>
            <a:ext cx="8953501" cy="1041401"/>
          </a:xfrm>
          <a:prstGeom prst="rect">
            <a:avLst/>
          </a:prstGeom>
          <a:ln w="12700">
            <a:miter lim="400000"/>
          </a:ln>
        </p:spPr>
      </p:pic>
      <p:pic>
        <p:nvPicPr>
          <p:cNvPr id="163" name="Screenshot 2026-02-19 at 8.36.21 PM.png" descr="Screenshot 2026-02-19 at 8.36.21 PM.png"/>
          <p:cNvPicPr>
            <a:picLocks noChangeAspect="1"/>
          </p:cNvPicPr>
          <p:nvPr/>
        </p:nvPicPr>
        <p:blipFill>
          <a:blip r:embed="rId5">
            <a:extLst/>
          </a:blip>
          <a:stretch>
            <a:fillRect/>
          </a:stretch>
        </p:blipFill>
        <p:spPr>
          <a:xfrm>
            <a:off x="5943726" y="664511"/>
            <a:ext cx="4851401" cy="406401"/>
          </a:xfrm>
          <a:prstGeom prst="rect">
            <a:avLst/>
          </a:prstGeom>
          <a:ln w="12700">
            <a:miter lim="400000"/>
          </a:ln>
        </p:spPr>
      </p:pic>
      <p:pic>
        <p:nvPicPr>
          <p:cNvPr id="164" name="Screenshot 2026-02-19 at 8.36.06 PM.png" descr="Screenshot 2026-02-19 at 8.36.06 PM.png"/>
          <p:cNvPicPr>
            <a:picLocks noChangeAspect="1"/>
          </p:cNvPicPr>
          <p:nvPr/>
        </p:nvPicPr>
        <p:blipFill>
          <a:blip r:embed="rId6">
            <a:extLst/>
          </a:blip>
          <a:stretch>
            <a:fillRect/>
          </a:stretch>
        </p:blipFill>
        <p:spPr>
          <a:xfrm>
            <a:off x="885433" y="1483056"/>
            <a:ext cx="10421134" cy="3891888"/>
          </a:xfrm>
          <a:prstGeom prst="rect">
            <a:avLst/>
          </a:prstGeom>
          <a:ln w="25400">
            <a:solidFill>
              <a:schemeClr val="accent4"/>
            </a:solidFill>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167"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pic>
        <p:nvPicPr>
          <p:cNvPr id="168" name="Screenshot 2026-02-19 at 9.19.18 PM.png" descr="Screenshot 2026-02-19 at 9.19.18 PM.png"/>
          <p:cNvPicPr>
            <a:picLocks noChangeAspect="1"/>
          </p:cNvPicPr>
          <p:nvPr/>
        </p:nvPicPr>
        <p:blipFill>
          <a:blip r:embed="rId4">
            <a:extLst/>
          </a:blip>
          <a:stretch>
            <a:fillRect/>
          </a:stretch>
        </p:blipFill>
        <p:spPr>
          <a:xfrm>
            <a:off x="7237257" y="941844"/>
            <a:ext cx="4521201" cy="800101"/>
          </a:xfrm>
          <a:prstGeom prst="rect">
            <a:avLst/>
          </a:prstGeom>
          <a:ln w="12700">
            <a:miter lim="400000"/>
          </a:ln>
        </p:spPr>
      </p:pic>
      <p:pic>
        <p:nvPicPr>
          <p:cNvPr id="169" name="Screenshot 2026-02-19 at 9.20.52 PM.png" descr="Screenshot 2026-02-19 at 9.20.52 PM.png"/>
          <p:cNvPicPr>
            <a:picLocks noChangeAspect="1"/>
          </p:cNvPicPr>
          <p:nvPr/>
        </p:nvPicPr>
        <p:blipFill>
          <a:blip r:embed="rId5">
            <a:extLst/>
          </a:blip>
          <a:stretch>
            <a:fillRect/>
          </a:stretch>
        </p:blipFill>
        <p:spPr>
          <a:xfrm>
            <a:off x="422368" y="89595"/>
            <a:ext cx="6599251" cy="2504599"/>
          </a:xfrm>
          <a:prstGeom prst="rect">
            <a:avLst/>
          </a:prstGeom>
          <a:ln w="12700">
            <a:miter lim="400000"/>
          </a:ln>
        </p:spPr>
      </p:pic>
      <p:pic>
        <p:nvPicPr>
          <p:cNvPr id="170" name="Screenshot 2026-02-19 at 9.21.51 PM.png" descr="Screenshot 2026-02-19 at 9.21.51 PM.png"/>
          <p:cNvPicPr>
            <a:picLocks noChangeAspect="1"/>
          </p:cNvPicPr>
          <p:nvPr/>
        </p:nvPicPr>
        <p:blipFill>
          <a:blip r:embed="rId6">
            <a:extLst/>
          </a:blip>
          <a:stretch>
            <a:fillRect/>
          </a:stretch>
        </p:blipFill>
        <p:spPr>
          <a:xfrm>
            <a:off x="2645365" y="2685260"/>
            <a:ext cx="6901270" cy="3947269"/>
          </a:xfrm>
          <a:prstGeom prst="rect">
            <a:avLst/>
          </a:prstGeom>
          <a:ln w="25400">
            <a:solidFill>
              <a:schemeClr val="accent4">
                <a:lumOff val="-8941"/>
              </a:schemeClr>
            </a:solidFill>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Picture 2" descr="Picture 2"/>
          <p:cNvPicPr>
            <a:picLocks noChangeAspect="1"/>
          </p:cNvPicPr>
          <p:nvPr/>
        </p:nvPicPr>
        <p:blipFill>
          <a:blip r:embed="rId3">
            <a:extLst/>
          </a:blip>
          <a:srcRect l="0" t="13593" r="0" b="13592"/>
          <a:stretch>
            <a:fillRect/>
          </a:stretch>
        </p:blipFill>
        <p:spPr>
          <a:xfrm>
            <a:off x="0" y="347606"/>
            <a:ext cx="12192000" cy="6858002"/>
          </a:xfrm>
          <a:prstGeom prst="rect">
            <a:avLst/>
          </a:prstGeom>
          <a:ln w="12700">
            <a:miter lim="400000"/>
          </a:ln>
        </p:spPr>
      </p:pic>
      <p:pic>
        <p:nvPicPr>
          <p:cNvPr id="173" name="Picture 12" descr="Picture 12"/>
          <p:cNvPicPr>
            <a:picLocks noChangeAspect="1"/>
          </p:cNvPicPr>
          <p:nvPr/>
        </p:nvPicPr>
        <p:blipFill>
          <a:blip r:embed="rId4">
            <a:extLst/>
          </a:blip>
          <a:stretch>
            <a:fillRect/>
          </a:stretch>
        </p:blipFill>
        <p:spPr>
          <a:xfrm>
            <a:off x="10949044" y="5869468"/>
            <a:ext cx="955942" cy="736076"/>
          </a:xfrm>
          <a:prstGeom prst="rect">
            <a:avLst/>
          </a:prstGeom>
          <a:ln w="12700">
            <a:miter lim="400000"/>
          </a:ln>
        </p:spPr>
      </p:pic>
      <p:sp>
        <p:nvSpPr>
          <p:cNvPr id="174" name="TextBox 2"/>
          <p:cNvSpPr txBox="1"/>
          <p:nvPr/>
        </p:nvSpPr>
        <p:spPr>
          <a:xfrm>
            <a:off x="1056523" y="1297110"/>
            <a:ext cx="10078954" cy="49589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30605" indent="-230605" defTabSz="355600">
              <a:buSzPct val="100000"/>
              <a:buChar char="•"/>
              <a:defRPr sz="2600">
                <a:latin typeface="Helvetica Neue"/>
                <a:ea typeface="Helvetica Neue"/>
                <a:cs typeface="Helvetica Neue"/>
                <a:sym typeface="Helvetica Neue"/>
              </a:defRPr>
            </a:pPr>
            <a:r>
              <a:t>MT1 &amp; MT2 receptors on pancreatic beta cells sense melatonin  </a:t>
            </a:r>
          </a:p>
          <a:p>
            <a:pPr marL="230605" indent="-230605" defTabSz="355600">
              <a:buSzPct val="100000"/>
              <a:buChar char="•"/>
              <a:defRPr sz="2600">
                <a:latin typeface="Helvetica Neue"/>
                <a:ea typeface="Helvetica Neue"/>
                <a:cs typeface="Helvetica Neue"/>
                <a:sym typeface="Helvetica Neue"/>
              </a:defRPr>
            </a:pPr>
            <a:r>
              <a:t>At night, high melatonin, decreases insulin secretion (protective) </a:t>
            </a:r>
          </a:p>
          <a:p>
            <a:pPr marL="230605" indent="-230605" defTabSz="355600">
              <a:buSzPct val="100000"/>
              <a:buChar char="•"/>
              <a:defRPr sz="2600">
                <a:latin typeface="Helvetica Neue"/>
                <a:ea typeface="Helvetica Neue"/>
                <a:cs typeface="Helvetica Neue"/>
                <a:sym typeface="Helvetica Neue"/>
              </a:defRPr>
            </a:pPr>
            <a:r>
              <a:t>Inhibits cAMP pathway: prevents excess insulin during fasting/rest  </a:t>
            </a:r>
          </a:p>
          <a:p>
            <a:pPr marL="230605" indent="-230605" defTabSz="355600">
              <a:buSzPct val="100000"/>
              <a:buChar char="•"/>
              <a:defRPr sz="2600">
                <a:latin typeface="Helvetica Neue"/>
                <a:ea typeface="Helvetica Neue"/>
                <a:cs typeface="Helvetica Neue"/>
                <a:sym typeface="Helvetica Neue"/>
              </a:defRPr>
            </a:pPr>
            <a:r>
              <a:t>Keeps glucose steady for brain overnight without over-insulinizing  </a:t>
            </a:r>
          </a:p>
          <a:p>
            <a:pPr marL="230605" indent="-230605" defTabSz="355600">
              <a:buSzPct val="100000"/>
              <a:buChar char="•"/>
              <a:defRPr sz="2600">
                <a:latin typeface="Helvetica Neue"/>
                <a:ea typeface="Helvetica Neue"/>
                <a:cs typeface="Helvetica Neue"/>
                <a:sym typeface="Helvetica Neue"/>
              </a:defRPr>
            </a:pPr>
            <a:r>
              <a:t>Late-night eating while melatonin high → overrides protection  </a:t>
            </a:r>
          </a:p>
          <a:p>
            <a:pPr marL="230605" indent="-230605" defTabSz="355600">
              <a:buSzPct val="100000"/>
              <a:buChar char="•"/>
              <a:defRPr sz="2600">
                <a:latin typeface="Helvetica Neue"/>
                <a:ea typeface="Helvetica Neue"/>
                <a:cs typeface="Helvetica Neue"/>
                <a:sym typeface="Helvetica Neue"/>
              </a:defRPr>
            </a:pPr>
            <a:r>
              <a:t>Carbs + elevated melatonin = blunted insulin response  </a:t>
            </a:r>
          </a:p>
          <a:p>
            <a:pPr marL="230605" indent="-230605" defTabSz="355600">
              <a:buSzPct val="100000"/>
              <a:buChar char="•"/>
              <a:defRPr sz="2600">
                <a:latin typeface="Helvetica Neue"/>
                <a:ea typeface="Helvetica Neue"/>
                <a:cs typeface="Helvetica Neue"/>
                <a:sym typeface="Helvetica Neue"/>
              </a:defRPr>
            </a:pPr>
            <a:r>
              <a:t>Result: worse glucose tolerance, higher spikes, prolonged elevation  </a:t>
            </a:r>
          </a:p>
          <a:p>
            <a:pPr marL="230605" indent="-230605" defTabSz="355600">
              <a:buSzPct val="100000"/>
              <a:buChar char="•"/>
              <a:defRPr sz="2600">
                <a:latin typeface="Helvetica Neue"/>
                <a:ea typeface="Helvetica Neue"/>
                <a:cs typeface="Helvetica Neue"/>
                <a:sym typeface="Helvetica Neue"/>
              </a:defRPr>
            </a:pPr>
            <a:r>
              <a:t>Shift workers &amp; late eaters fight natural rhythm → higher diabetes/metabolic risk  </a:t>
            </a:r>
          </a:p>
          <a:p>
            <a:pPr marL="230605" indent="-230605" defTabSz="355600">
              <a:buSzPct val="100000"/>
              <a:buChar char="•"/>
              <a:defRPr sz="2600">
                <a:latin typeface="Helvetica Neue"/>
                <a:ea typeface="Helvetica Neue"/>
                <a:cs typeface="Helvetica Neue"/>
                <a:sym typeface="Helvetica Neue"/>
              </a:defRPr>
            </a:pPr>
            <a:r>
              <a:t>Misaligned timing disrupts the protective nightly "insulin brake"  </a:t>
            </a:r>
          </a:p>
        </p:txBody>
      </p:sp>
      <p:sp>
        <p:nvSpPr>
          <p:cNvPr id="175" name="TextBox 3"/>
          <p:cNvSpPr txBox="1"/>
          <p:nvPr/>
        </p:nvSpPr>
        <p:spPr>
          <a:xfrm>
            <a:off x="1758905" y="258548"/>
            <a:ext cx="8674190"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Blood Sugar &amp; Metabolic Regulation</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180"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pic>
        <p:nvPicPr>
          <p:cNvPr id="181" name="125_2022_5747_Figa_HTML.png" descr="125_2022_5747_Figa_HTML.png"/>
          <p:cNvPicPr>
            <a:picLocks noChangeAspect="1"/>
          </p:cNvPicPr>
          <p:nvPr/>
        </p:nvPicPr>
        <p:blipFill>
          <a:blip r:embed="rId4">
            <a:extLst/>
          </a:blip>
          <a:stretch>
            <a:fillRect/>
          </a:stretch>
        </p:blipFill>
        <p:spPr>
          <a:xfrm>
            <a:off x="1815449" y="242020"/>
            <a:ext cx="8561102" cy="637396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Picture 2" descr="Picture 2"/>
          <p:cNvPicPr>
            <a:picLocks noChangeAspect="1"/>
          </p:cNvPicPr>
          <p:nvPr/>
        </p:nvPicPr>
        <p:blipFill>
          <a:blip r:embed="rId3">
            <a:extLst/>
          </a:blip>
          <a:srcRect l="0" t="13593" r="0" b="13592"/>
          <a:stretch>
            <a:fillRect/>
          </a:stretch>
        </p:blipFill>
        <p:spPr>
          <a:xfrm>
            <a:off x="0" y="347606"/>
            <a:ext cx="12192000" cy="6858002"/>
          </a:xfrm>
          <a:prstGeom prst="rect">
            <a:avLst/>
          </a:prstGeom>
          <a:ln w="12700">
            <a:miter lim="400000"/>
          </a:ln>
        </p:spPr>
      </p:pic>
      <p:pic>
        <p:nvPicPr>
          <p:cNvPr id="184" name="Picture 12" descr="Picture 12"/>
          <p:cNvPicPr>
            <a:picLocks noChangeAspect="1"/>
          </p:cNvPicPr>
          <p:nvPr/>
        </p:nvPicPr>
        <p:blipFill>
          <a:blip r:embed="rId4">
            <a:extLst/>
          </a:blip>
          <a:stretch>
            <a:fillRect/>
          </a:stretch>
        </p:blipFill>
        <p:spPr>
          <a:xfrm>
            <a:off x="10949044" y="5869468"/>
            <a:ext cx="955942" cy="736076"/>
          </a:xfrm>
          <a:prstGeom prst="rect">
            <a:avLst/>
          </a:prstGeom>
          <a:ln w="12700">
            <a:miter lim="400000"/>
          </a:ln>
        </p:spPr>
      </p:pic>
      <p:sp>
        <p:nvSpPr>
          <p:cNvPr id="185" name="TextBox 2"/>
          <p:cNvSpPr txBox="1"/>
          <p:nvPr/>
        </p:nvSpPr>
        <p:spPr>
          <a:xfrm>
            <a:off x="1758905" y="1906710"/>
            <a:ext cx="8674190" cy="37397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60684" indent="-260684" defTabSz="355600">
              <a:buSzPct val="100000"/>
              <a:buChar char="•"/>
              <a:defRPr sz="2600">
                <a:latin typeface="Helvetica Neue"/>
                <a:ea typeface="Helvetica Neue"/>
                <a:cs typeface="Helvetica Neue"/>
                <a:sym typeface="Helvetica Neue"/>
              </a:defRPr>
            </a:pPr>
            <a:r>
              <a:t>Direct free-radical scavenger (better than glutathione in some tissues)  </a:t>
            </a:r>
          </a:p>
          <a:p>
            <a:pPr marL="260684" indent="-260684" defTabSz="355600">
              <a:buSzPct val="100000"/>
              <a:buChar char="•"/>
              <a:defRPr sz="2600">
                <a:latin typeface="Helvetica Neue"/>
                <a:ea typeface="Helvetica Neue"/>
                <a:cs typeface="Helvetica Neue"/>
                <a:sym typeface="Helvetica Neue"/>
              </a:defRPr>
            </a:pPr>
            <a:r>
              <a:t>Upregulates glutathione &amp; superoxide dismutase (SOD)  </a:t>
            </a:r>
          </a:p>
          <a:p>
            <a:pPr marL="260684" indent="-260684" defTabSz="355600">
              <a:buSzPct val="100000"/>
              <a:buChar char="•"/>
              <a:defRPr sz="2600">
                <a:latin typeface="Helvetica Neue"/>
                <a:ea typeface="Helvetica Neue"/>
                <a:cs typeface="Helvetica Neue"/>
                <a:sym typeface="Helvetica Neue"/>
              </a:defRPr>
            </a:pPr>
            <a:r>
              <a:t>Protects mitochondrial DNA  </a:t>
            </a:r>
          </a:p>
          <a:p>
            <a:pPr marL="260684" indent="-260684" defTabSz="355600">
              <a:buSzPct val="100000"/>
              <a:buChar char="•"/>
              <a:defRPr sz="2600">
                <a:latin typeface="Helvetica Neue"/>
                <a:ea typeface="Helvetica Neue"/>
                <a:cs typeface="Helvetica Neue"/>
                <a:sym typeface="Helvetica Neue"/>
              </a:defRPr>
            </a:pPr>
            <a:r>
              <a:t>Deep sleep = glymphatic clearance (brain’s lymphatic drainage)  </a:t>
            </a:r>
          </a:p>
          <a:p>
            <a:pPr defTabSz="355600">
              <a:defRPr sz="2600">
                <a:latin typeface="Helvetica Neue"/>
                <a:ea typeface="Helvetica Neue"/>
                <a:cs typeface="Helvetica Neue"/>
                <a:sym typeface="Helvetica Neue"/>
              </a:defRPr>
            </a:pPr>
          </a:p>
          <a:p>
            <a:pPr algn="ctr" defTabSz="355600">
              <a:defRPr sz="2600">
                <a:latin typeface="Helvetica Neue"/>
                <a:ea typeface="Helvetica Neue"/>
                <a:cs typeface="Helvetica Neue"/>
                <a:sym typeface="Helvetica Neue"/>
              </a:defRPr>
            </a:pPr>
            <a:r>
              <a:t>Deep sleep = glymphatic clearance. Without it, the brain inflammation and Doom Cycle never clears.</a:t>
            </a:r>
          </a:p>
        </p:txBody>
      </p:sp>
      <p:sp>
        <p:nvSpPr>
          <p:cNvPr id="186" name="TextBox 3"/>
          <p:cNvSpPr txBox="1"/>
          <p:nvPr/>
        </p:nvSpPr>
        <p:spPr>
          <a:xfrm>
            <a:off x="1082076" y="349022"/>
            <a:ext cx="10027849"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Mitochondria, Oxidative Stress &amp; Brain Drainage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191"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pic>
        <p:nvPicPr>
          <p:cNvPr id="192" name="Screenshot 2026-02-19 at 9.43.27 PM.png" descr="Screenshot 2026-02-19 at 9.43.27 PM.png"/>
          <p:cNvPicPr>
            <a:picLocks noChangeAspect="1"/>
          </p:cNvPicPr>
          <p:nvPr/>
        </p:nvPicPr>
        <p:blipFill>
          <a:blip r:embed="rId4">
            <a:extLst/>
          </a:blip>
          <a:stretch>
            <a:fillRect/>
          </a:stretch>
        </p:blipFill>
        <p:spPr>
          <a:xfrm>
            <a:off x="1708150" y="118468"/>
            <a:ext cx="8775701" cy="1016001"/>
          </a:xfrm>
          <a:prstGeom prst="rect">
            <a:avLst/>
          </a:prstGeom>
          <a:ln w="12700">
            <a:miter lim="400000"/>
          </a:ln>
        </p:spPr>
      </p:pic>
      <p:pic>
        <p:nvPicPr>
          <p:cNvPr id="193" name="Screenshot 2026-02-19 at 9.43.36 PM.png" descr="Screenshot 2026-02-19 at 9.43.36 PM.png"/>
          <p:cNvPicPr>
            <a:picLocks noChangeAspect="1"/>
          </p:cNvPicPr>
          <p:nvPr/>
        </p:nvPicPr>
        <p:blipFill>
          <a:blip r:embed="rId5">
            <a:extLst/>
          </a:blip>
          <a:stretch>
            <a:fillRect/>
          </a:stretch>
        </p:blipFill>
        <p:spPr>
          <a:xfrm>
            <a:off x="2425700" y="1271262"/>
            <a:ext cx="7340601" cy="355601"/>
          </a:xfrm>
          <a:prstGeom prst="rect">
            <a:avLst/>
          </a:prstGeom>
          <a:ln w="12700">
            <a:miter lim="400000"/>
          </a:ln>
        </p:spPr>
      </p:pic>
      <p:pic>
        <p:nvPicPr>
          <p:cNvPr id="194" name="Screenshot 2026-02-19 at 9.43.46 PM.png" descr="Screenshot 2026-02-19 at 9.43.46 PM.png"/>
          <p:cNvPicPr>
            <a:picLocks noChangeAspect="1"/>
          </p:cNvPicPr>
          <p:nvPr/>
        </p:nvPicPr>
        <p:blipFill>
          <a:blip r:embed="rId6">
            <a:extLst/>
          </a:blip>
          <a:stretch>
            <a:fillRect/>
          </a:stretch>
        </p:blipFill>
        <p:spPr>
          <a:xfrm>
            <a:off x="1466849" y="1776356"/>
            <a:ext cx="9258301" cy="4000501"/>
          </a:xfrm>
          <a:prstGeom prst="rect">
            <a:avLst/>
          </a:prstGeom>
          <a:ln w="25400">
            <a:solidFill>
              <a:schemeClr val="accent4">
                <a:lumOff val="-8941"/>
              </a:schemeClr>
            </a:solidFill>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197"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pic>
        <p:nvPicPr>
          <p:cNvPr id="198" name="Screenshot 2026-02-19 at 9.47.16 PM.png" descr="Screenshot 2026-02-19 at 9.47.16 PM.png"/>
          <p:cNvPicPr>
            <a:picLocks noChangeAspect="1"/>
          </p:cNvPicPr>
          <p:nvPr/>
        </p:nvPicPr>
        <p:blipFill>
          <a:blip r:embed="rId4">
            <a:extLst/>
          </a:blip>
          <a:stretch>
            <a:fillRect/>
          </a:stretch>
        </p:blipFill>
        <p:spPr>
          <a:xfrm>
            <a:off x="1826050" y="1491869"/>
            <a:ext cx="8539900" cy="5209223"/>
          </a:xfrm>
          <a:prstGeom prst="rect">
            <a:avLst/>
          </a:prstGeom>
          <a:ln w="25400">
            <a:solidFill>
              <a:schemeClr val="accent4">
                <a:lumOff val="-8941"/>
              </a:schemeClr>
            </a:solidFill>
            <a:miter lim="400000"/>
          </a:ln>
        </p:spPr>
      </p:pic>
      <p:pic>
        <p:nvPicPr>
          <p:cNvPr id="199" name="Screenshot 2026-02-19 at 9.47.26 PM.png" descr="Screenshot 2026-02-19 at 9.47.26 PM.png"/>
          <p:cNvPicPr>
            <a:picLocks noChangeAspect="1"/>
          </p:cNvPicPr>
          <p:nvPr/>
        </p:nvPicPr>
        <p:blipFill>
          <a:blip r:embed="rId5">
            <a:extLst/>
          </a:blip>
          <a:stretch>
            <a:fillRect/>
          </a:stretch>
        </p:blipFill>
        <p:spPr>
          <a:xfrm>
            <a:off x="2208267" y="36317"/>
            <a:ext cx="7775466" cy="1290350"/>
          </a:xfrm>
          <a:prstGeom prst="rect">
            <a:avLst/>
          </a:prstGeom>
          <a:ln w="12700">
            <a:miter lim="400000"/>
          </a:ln>
        </p:spPr>
      </p:pic>
      <p:pic>
        <p:nvPicPr>
          <p:cNvPr id="200" name="Screenshot 2026-02-19 at 9.47.32 PM.png" descr="Screenshot 2026-02-19 at 9.47.32 PM.png"/>
          <p:cNvPicPr>
            <a:picLocks noChangeAspect="1"/>
          </p:cNvPicPr>
          <p:nvPr/>
        </p:nvPicPr>
        <p:blipFill>
          <a:blip r:embed="rId6">
            <a:extLst/>
          </a:blip>
          <a:stretch>
            <a:fillRect/>
          </a:stretch>
        </p:blipFill>
        <p:spPr>
          <a:xfrm>
            <a:off x="3682121" y="976639"/>
            <a:ext cx="6083301" cy="31750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203"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204" name="TextBox 2"/>
          <p:cNvSpPr txBox="1"/>
          <p:nvPr/>
        </p:nvSpPr>
        <p:spPr>
          <a:xfrm>
            <a:off x="1758905" y="1965503"/>
            <a:ext cx="8674190" cy="29269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60684" indent="-260684" defTabSz="355600">
              <a:buSzPct val="100000"/>
              <a:buChar char="•"/>
              <a:defRPr sz="2600">
                <a:latin typeface="Helvetica Neue"/>
                <a:ea typeface="Helvetica Neue"/>
                <a:cs typeface="Helvetica Neue"/>
                <a:sym typeface="Helvetica Neue"/>
              </a:defRPr>
            </a:pPr>
            <a:r>
              <a:t>Wakes between 2–4 a.m. → night-time cortisol spike</a:t>
            </a:r>
          </a:p>
          <a:p>
            <a:pPr marL="260684" indent="-260684" defTabSz="355600">
              <a:buSzPct val="100000"/>
              <a:buChar char="•"/>
              <a:defRPr sz="2600">
                <a:latin typeface="Helvetica Neue"/>
                <a:ea typeface="Helvetica Neue"/>
                <a:cs typeface="Helvetica Neue"/>
                <a:sym typeface="Helvetica Neue"/>
              </a:defRPr>
            </a:pPr>
            <a:r>
              <a:t>Can’t fall asleep before 11 p.m. despite exhaustion</a:t>
            </a:r>
          </a:p>
          <a:p>
            <a:pPr marL="260684" indent="-260684" defTabSz="355600">
              <a:buSzPct val="100000"/>
              <a:buChar char="•"/>
              <a:defRPr sz="2600">
                <a:latin typeface="Helvetica Neue"/>
                <a:ea typeface="Helvetica Neue"/>
                <a:cs typeface="Helvetica Neue"/>
                <a:sym typeface="Helvetica Neue"/>
              </a:defRPr>
            </a:pPr>
            <a:r>
              <a:t>Morning grogginess that lasts &gt;30 min  </a:t>
            </a:r>
          </a:p>
          <a:p>
            <a:pPr marL="260684" indent="-260684" defTabSz="355600">
              <a:buSzPct val="100000"/>
              <a:buChar char="•"/>
              <a:defRPr sz="2600">
                <a:latin typeface="Helvetica Neue"/>
                <a:ea typeface="Helvetica Neue"/>
                <a:cs typeface="Helvetica Neue"/>
                <a:sym typeface="Helvetica Neue"/>
              </a:defRPr>
            </a:pPr>
            <a:r>
              <a:t>Nighttime reflux or sugar cravings  </a:t>
            </a:r>
          </a:p>
          <a:p>
            <a:pPr marL="260684" indent="-260684" defTabSz="355600">
              <a:buSzPct val="100000"/>
              <a:buChar char="•"/>
              <a:defRPr sz="2600">
                <a:latin typeface="Helvetica Neue"/>
                <a:ea typeface="Helvetica Neue"/>
                <a:cs typeface="Helvetica Neue"/>
                <a:sym typeface="Helvetica Neue"/>
              </a:defRPr>
            </a:pPr>
            <a:r>
              <a:t>Poor response to otherwise good protocols  </a:t>
            </a:r>
          </a:p>
          <a:p>
            <a:pPr marL="260684" indent="-260684" defTabSz="355600">
              <a:buSzPct val="100000"/>
              <a:buChar char="•"/>
              <a:defRPr sz="2600">
                <a:latin typeface="Helvetica Neue"/>
                <a:ea typeface="Helvetica Neue"/>
                <a:cs typeface="Helvetica Neue"/>
                <a:sym typeface="Helvetica Neue"/>
              </a:defRPr>
            </a:pPr>
            <a:r>
              <a:t>Poor sleep + somatic symptoms + autoimmune comorbidity = high-inflammation subtype from Dr. Watts</a:t>
            </a:r>
          </a:p>
        </p:txBody>
      </p:sp>
      <p:sp>
        <p:nvSpPr>
          <p:cNvPr id="205" name="TextBox 3"/>
          <p:cNvSpPr txBox="1"/>
          <p:nvPr/>
        </p:nvSpPr>
        <p:spPr>
          <a:xfrm>
            <a:off x="2398521" y="258548"/>
            <a:ext cx="7394958" cy="1183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Spotting Circadian Disruption in Practice (no fancy labs needed)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208"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209" name="TextBox 2"/>
          <p:cNvSpPr txBox="1"/>
          <p:nvPr/>
        </p:nvSpPr>
        <p:spPr>
          <a:xfrm>
            <a:off x="2344165" y="2371903"/>
            <a:ext cx="7503670" cy="21141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defRPr b="1" sz="2600">
                <a:latin typeface="Helvetica Neue"/>
                <a:ea typeface="Helvetica Neue"/>
                <a:cs typeface="Helvetica Neue"/>
                <a:sym typeface="Helvetica Neue"/>
              </a:defRPr>
            </a:pPr>
            <a:r>
              <a:t>Lifestyle First — Always  </a:t>
            </a:r>
          </a:p>
          <a:p>
            <a:pPr defTabSz="355600">
              <a:defRPr sz="2600">
                <a:latin typeface="Helvetica Neue"/>
                <a:ea typeface="Helvetica Neue"/>
                <a:cs typeface="Helvetica Neue"/>
                <a:sym typeface="Helvetica Neue"/>
              </a:defRPr>
            </a:pPr>
            <a:r>
              <a:t>• Morning sunlight (10–30 min)  </a:t>
            </a:r>
          </a:p>
          <a:p>
            <a:pPr defTabSz="355600">
              <a:defRPr sz="2600">
                <a:latin typeface="Helvetica Neue"/>
                <a:ea typeface="Helvetica Neue"/>
                <a:cs typeface="Helvetica Neue"/>
                <a:sym typeface="Helvetica Neue"/>
              </a:defRPr>
            </a:pPr>
            <a:r>
              <a:t>• Evening darkness / blue-light block after sunset  </a:t>
            </a:r>
          </a:p>
          <a:p>
            <a:pPr defTabSz="355600">
              <a:defRPr sz="2600">
                <a:latin typeface="Helvetica Neue"/>
                <a:ea typeface="Helvetica Neue"/>
                <a:cs typeface="Helvetica Neue"/>
                <a:sym typeface="Helvetica Neue"/>
              </a:defRPr>
            </a:pPr>
            <a:r>
              <a:t>• Stop eating 3 hrs before bed  </a:t>
            </a:r>
          </a:p>
          <a:p>
            <a:pPr defTabSz="355600">
              <a:defRPr sz="2600">
                <a:latin typeface="Helvetica Neue"/>
                <a:ea typeface="Helvetica Neue"/>
                <a:cs typeface="Helvetica Neue"/>
                <a:sym typeface="Helvetica Neue"/>
              </a:defRPr>
            </a:pPr>
            <a:r>
              <a:t>• Consistent sleep/wake times  </a:t>
            </a:r>
          </a:p>
        </p:txBody>
      </p:sp>
      <p:sp>
        <p:nvSpPr>
          <p:cNvPr id="210"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Dosing &amp; Timing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Title 2"/>
          <p:cNvSpPr txBox="1"/>
          <p:nvPr>
            <p:ph type="title"/>
          </p:nvPr>
        </p:nvSpPr>
        <p:spPr>
          <a:prstGeom prst="rect">
            <a:avLst/>
          </a:prstGeom>
        </p:spPr>
        <p:txBody>
          <a:bodyPr/>
          <a:lstStyle>
            <a:lvl1pPr algn="ctr">
              <a:defRPr sz="4800">
                <a:solidFill>
                  <a:srgbClr val="203864"/>
                </a:solidFill>
              </a:defRPr>
            </a:lvl1pPr>
          </a:lstStyle>
          <a:p>
            <a:pPr/>
            <a:r>
              <a:t>Disclaimer</a:t>
            </a:r>
          </a:p>
        </p:txBody>
      </p:sp>
      <p:sp>
        <p:nvSpPr>
          <p:cNvPr id="111" name="Content Placeholder 1"/>
          <p:cNvSpPr txBox="1"/>
          <p:nvPr>
            <p:ph type="body" sz="half" idx="1"/>
          </p:nvPr>
        </p:nvSpPr>
        <p:spPr>
          <a:xfrm>
            <a:off x="2391833" y="1971161"/>
            <a:ext cx="7408334" cy="4196636"/>
          </a:xfrm>
          <a:prstGeom prst="rect">
            <a:avLst/>
          </a:prstGeom>
        </p:spPr>
        <p:txBody>
          <a:bodyPr/>
          <a:lstStyle/>
          <a:p>
            <a:pPr>
              <a:defRPr i="1" sz="2400">
                <a:solidFill>
                  <a:srgbClr val="203864"/>
                </a:solidFill>
              </a:defRPr>
            </a:pPr>
            <a:r>
              <a:t>Information in this presentation is not intended, in itself, to diagnose, treat, reverse, cure, or prevent any disease.  While this presentation is based on medical literature, findings, and text, The following statements have not been evaluated by the FDA.</a:t>
            </a:r>
          </a:p>
          <a:p>
            <a:pPr>
              <a:defRPr i="1" sz="2400">
                <a:solidFill>
                  <a:srgbClr val="203864"/>
                </a:solidFill>
              </a:defRPr>
            </a:pPr>
            <a:r>
              <a:t>The information provided in this presentation is for your consideration only as a practicing health care provider.  Ultimately you are responsible for exercising professional judgment in the care of your own patients.</a:t>
            </a:r>
          </a:p>
        </p:txBody>
      </p:sp>
      <p:grpSp>
        <p:nvGrpSpPr>
          <p:cNvPr id="114" name="Group 5"/>
          <p:cNvGrpSpPr/>
          <p:nvPr/>
        </p:nvGrpSpPr>
        <p:grpSpPr>
          <a:xfrm>
            <a:off x="0" y="0"/>
            <a:ext cx="12192000" cy="6858002"/>
            <a:chOff x="0" y="0"/>
            <a:chExt cx="12192000" cy="6858001"/>
          </a:xfrm>
        </p:grpSpPr>
        <p:pic>
          <p:nvPicPr>
            <p:cNvPr id="112" name="Picture 2" descr="Picture 2"/>
            <p:cNvPicPr>
              <a:picLocks noChangeAspect="1"/>
            </p:cNvPicPr>
            <p:nvPr/>
          </p:nvPicPr>
          <p:blipFill>
            <a:blip r:embed="rId2">
              <a:extLst/>
            </a:blip>
            <a:srcRect l="0" t="13593" r="0" b="13591"/>
            <a:stretch>
              <a:fillRect/>
            </a:stretch>
          </p:blipFill>
          <p:spPr>
            <a:xfrm>
              <a:off x="0" y="0"/>
              <a:ext cx="12192000" cy="6858002"/>
            </a:xfrm>
            <a:prstGeom prst="rect">
              <a:avLst/>
            </a:prstGeom>
            <a:ln w="12700" cap="flat">
              <a:noFill/>
              <a:miter lim="400000"/>
            </a:ln>
            <a:effectLst/>
          </p:spPr>
        </p:pic>
        <p:pic>
          <p:nvPicPr>
            <p:cNvPr id="113" name="Picture 7" descr="Picture 7"/>
            <p:cNvPicPr>
              <a:picLocks noChangeAspect="1"/>
            </p:cNvPicPr>
            <p:nvPr/>
          </p:nvPicPr>
          <p:blipFill>
            <a:blip r:embed="rId3">
              <a:alphaModFix amt="82000"/>
              <a:extLst/>
            </a:blip>
            <a:srcRect l="0" t="0" r="0" b="29893"/>
            <a:stretch>
              <a:fillRect/>
            </a:stretch>
          </p:blipFill>
          <p:spPr>
            <a:xfrm>
              <a:off x="312275" y="5904534"/>
              <a:ext cx="1284878" cy="722561"/>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213"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214" name="TextBox 2"/>
          <p:cNvSpPr txBox="1"/>
          <p:nvPr/>
        </p:nvSpPr>
        <p:spPr>
          <a:xfrm>
            <a:off x="1758905" y="1500310"/>
            <a:ext cx="8674190" cy="45558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defRPr sz="2600">
                <a:latin typeface="Helvetica Neue"/>
                <a:ea typeface="Helvetica Neue"/>
                <a:cs typeface="Helvetica Neue"/>
                <a:sym typeface="Helvetica Neue"/>
              </a:defRPr>
            </a:pPr>
            <a:r>
              <a:rPr b="1"/>
              <a:t>Physiologic Dosing</a:t>
            </a:r>
            <a:r>
              <a:t> (Circadian + Gut/Mito Support)</a:t>
            </a:r>
          </a:p>
          <a:p>
            <a:pPr marL="260684" indent="-260684" defTabSz="355600">
              <a:buSzPct val="100000"/>
              <a:buChar char="•"/>
              <a:defRPr sz="2600">
                <a:latin typeface="Helvetica Neue"/>
                <a:ea typeface="Helvetica Neue"/>
                <a:cs typeface="Helvetica Neue"/>
                <a:sym typeface="Helvetica Neue"/>
              </a:defRPr>
            </a:pPr>
            <a:r>
              <a:t>0.3 – 1 mg  </a:t>
            </a:r>
          </a:p>
          <a:p>
            <a:pPr marL="260684" indent="-260684" defTabSz="355600">
              <a:buSzPct val="100000"/>
              <a:buChar char="•"/>
              <a:defRPr sz="2600">
                <a:latin typeface="Helvetica Neue"/>
                <a:ea typeface="Helvetica Neue"/>
                <a:cs typeface="Helvetica Neue"/>
                <a:sym typeface="Helvetica Neue"/>
              </a:defRPr>
            </a:pPr>
            <a:r>
              <a:t>60–90 min before desired bedtime (or up to 3 hrs for stronger circadian shift)  </a:t>
            </a:r>
          </a:p>
          <a:p>
            <a:pPr marL="260684" indent="-260684" defTabSz="355600">
              <a:buSzPct val="100000"/>
              <a:buChar char="•"/>
              <a:defRPr sz="2600">
                <a:latin typeface="Helvetica Neue"/>
                <a:ea typeface="Helvetica Neue"/>
                <a:cs typeface="Helvetica Neue"/>
                <a:sym typeface="Helvetica Neue"/>
              </a:defRPr>
            </a:pPr>
            <a:r>
              <a:t>Immediate-release preferred — mimics natural rise  </a:t>
            </a:r>
          </a:p>
          <a:p>
            <a:pPr defTabSz="355600">
              <a:defRPr sz="2600">
                <a:latin typeface="Helvetica Neue"/>
                <a:ea typeface="Helvetica Neue"/>
                <a:cs typeface="Helvetica Neue"/>
                <a:sym typeface="Helvetica Neue"/>
              </a:defRPr>
            </a:pPr>
          </a:p>
          <a:p>
            <a:pPr defTabSz="355600">
              <a:defRPr sz="2600">
                <a:latin typeface="Helvetica Neue"/>
                <a:ea typeface="Helvetica Neue"/>
                <a:cs typeface="Helvetica Neue"/>
                <a:sym typeface="Helvetica Neue"/>
              </a:defRPr>
            </a:pPr>
            <a:r>
              <a:rPr b="1"/>
              <a:t>Standard Clinical Dosing</a:t>
            </a:r>
            <a:r>
              <a:t> (Most Patients)</a:t>
            </a:r>
          </a:p>
          <a:p>
            <a:pPr marL="260684" indent="-260684" defTabSz="355600">
              <a:buSzPct val="100000"/>
              <a:buChar char="•"/>
              <a:defRPr sz="2600">
                <a:latin typeface="Helvetica Neue"/>
                <a:ea typeface="Helvetica Neue"/>
                <a:cs typeface="Helvetica Neue"/>
                <a:sym typeface="Helvetica Neue"/>
              </a:defRPr>
            </a:pPr>
            <a:r>
              <a:t>Start 0.5 – 3 mg  </a:t>
            </a:r>
          </a:p>
          <a:p>
            <a:pPr marL="260684" indent="-260684" defTabSz="355600">
              <a:buSzPct val="100000"/>
              <a:buChar char="•"/>
              <a:defRPr sz="2600">
                <a:latin typeface="Helvetica Neue"/>
                <a:ea typeface="Helvetica Neue"/>
                <a:cs typeface="Helvetica Neue"/>
                <a:sym typeface="Helvetica Neue"/>
              </a:defRPr>
            </a:pPr>
            <a:r>
              <a:t>Titrate to 5 mg max if needed  </a:t>
            </a:r>
          </a:p>
          <a:p>
            <a:pPr marL="260684" indent="-260684" defTabSz="355600">
              <a:buSzPct val="100000"/>
              <a:buChar char="•"/>
              <a:defRPr sz="2600">
                <a:latin typeface="Helvetica Neue"/>
                <a:ea typeface="Helvetica Neue"/>
                <a:cs typeface="Helvetica Neue"/>
                <a:sym typeface="Helvetica Neue"/>
              </a:defRPr>
            </a:pPr>
            <a:r>
              <a:t>30–60 min before bed (immediate for onset, extended for maintenance)  </a:t>
            </a:r>
          </a:p>
        </p:txBody>
      </p:sp>
      <p:sp>
        <p:nvSpPr>
          <p:cNvPr id="215"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Dosing &amp; Timing</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218"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219" name="TextBox 2"/>
          <p:cNvSpPr txBox="1"/>
          <p:nvPr/>
        </p:nvSpPr>
        <p:spPr>
          <a:xfrm>
            <a:off x="1758905" y="1296284"/>
            <a:ext cx="8674190" cy="496064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defRPr sz="2600">
                <a:latin typeface="Helvetica Neue"/>
                <a:ea typeface="Helvetica Neue"/>
                <a:cs typeface="Helvetica Neue"/>
                <a:sym typeface="Helvetica Neue"/>
              </a:defRPr>
            </a:pPr>
            <a:r>
              <a:rPr b="1"/>
              <a:t>Research / Targeted Dosing</a:t>
            </a:r>
            <a:r>
              <a:t> (Autoimmune, Metabolic, Oxidative Stress)</a:t>
            </a:r>
          </a:p>
          <a:p>
            <a:pPr marL="260684" indent="-260684" defTabSz="355600">
              <a:buSzPct val="100000"/>
              <a:buChar char="•"/>
              <a:defRPr sz="2600">
                <a:latin typeface="Helvetica Neue"/>
                <a:ea typeface="Helvetica Neue"/>
                <a:cs typeface="Helvetica Neue"/>
                <a:sym typeface="Helvetica Neue"/>
              </a:defRPr>
            </a:pPr>
            <a:r>
              <a:t>Hashimoto’s, IBD, MS: 3–6 mg nightly (bedtime)  </a:t>
            </a:r>
          </a:p>
          <a:p>
            <a:pPr marL="260684" indent="-260684" defTabSz="355600">
              <a:buSzPct val="100000"/>
              <a:buChar char="•"/>
              <a:defRPr sz="2600">
                <a:latin typeface="Helvetica Neue"/>
                <a:ea typeface="Helvetica Neue"/>
                <a:cs typeface="Helvetica Neue"/>
                <a:sym typeface="Helvetica Neue"/>
              </a:defRPr>
            </a:pPr>
            <a:r>
              <a:t>RA &amp; metabolic support: 6–10 mg nightly  </a:t>
            </a:r>
          </a:p>
          <a:p>
            <a:pPr marL="260684" indent="-260684" defTabSz="355600">
              <a:buSzPct val="100000"/>
              <a:buChar char="•"/>
              <a:defRPr sz="2600">
                <a:latin typeface="Helvetica Neue"/>
                <a:ea typeface="Helvetica Neue"/>
                <a:cs typeface="Helvetica Neue"/>
                <a:sym typeface="Helvetica Neue"/>
              </a:defRPr>
            </a:pPr>
            <a:r>
              <a:t>Higher mito/antioxidant contexts (elderly/comorbid): 10–40+ mg (well-tolerated in studies up to 200 mg)  </a:t>
            </a:r>
          </a:p>
          <a:p>
            <a:pPr defTabSz="355600">
              <a:defRPr sz="2600">
                <a:latin typeface="Helvetica Neue"/>
                <a:ea typeface="Helvetica Neue"/>
                <a:cs typeface="Helvetica Neue"/>
                <a:sym typeface="Helvetica Neue"/>
              </a:defRPr>
            </a:pPr>
          </a:p>
          <a:p>
            <a:pPr algn="ctr" defTabSz="355600">
              <a:defRPr b="1" sz="2600">
                <a:latin typeface="Helvetica Neue"/>
                <a:ea typeface="Helvetica Neue"/>
                <a:cs typeface="Helvetica Neue"/>
                <a:sym typeface="Helvetica Neue"/>
              </a:defRPr>
            </a:pPr>
            <a:r>
              <a:t>Key Takeaway</a:t>
            </a:r>
          </a:p>
          <a:p>
            <a:pPr algn="ctr" defTabSz="355600">
              <a:defRPr sz="2600">
                <a:latin typeface="Helvetica Neue"/>
                <a:ea typeface="Helvetica Neue"/>
                <a:cs typeface="Helvetica Neue"/>
                <a:sym typeface="Helvetica Neue"/>
              </a:defRPr>
            </a:pPr>
            <a:r>
              <a:t>Lower physiologic doses timed correctly support the local gut + mitochondrial melatonin that actually drives immune and metabolic benefits. We don’t need to flood the system — we support the rhythm.</a:t>
            </a:r>
          </a:p>
        </p:txBody>
      </p:sp>
      <p:sp>
        <p:nvSpPr>
          <p:cNvPr id="220"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Dosing &amp; Timing</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2"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223"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224" name="TextBox 2"/>
          <p:cNvSpPr txBox="1"/>
          <p:nvPr/>
        </p:nvSpPr>
        <p:spPr>
          <a:xfrm>
            <a:off x="1758905" y="2168703"/>
            <a:ext cx="8674190" cy="25205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60684" indent="-260684" defTabSz="355600">
              <a:buSzPct val="100000"/>
              <a:buChar char="•"/>
              <a:defRPr sz="2600">
                <a:latin typeface="Helvetica Neue"/>
                <a:ea typeface="Helvetica Neue"/>
                <a:cs typeface="Helvetica Neue"/>
                <a:sym typeface="Helvetica Neue"/>
              </a:defRPr>
            </a:pPr>
            <a:r>
              <a:t>Short term usage is preferred </a:t>
            </a:r>
          </a:p>
          <a:p>
            <a:pPr marL="260684" indent="-260684" defTabSz="355600">
              <a:buSzPct val="100000"/>
              <a:buChar char="•"/>
              <a:defRPr sz="2600">
                <a:latin typeface="Helvetica Neue"/>
                <a:ea typeface="Helvetica Neue"/>
                <a:cs typeface="Helvetica Neue"/>
                <a:sym typeface="Helvetica Neue"/>
              </a:defRPr>
            </a:pPr>
            <a:r>
              <a:t>Pregnancy  </a:t>
            </a:r>
          </a:p>
          <a:p>
            <a:pPr marL="260684" indent="-260684" defTabSz="355600">
              <a:buSzPct val="100000"/>
              <a:buChar char="•"/>
              <a:defRPr sz="2600">
                <a:latin typeface="Helvetica Neue"/>
                <a:ea typeface="Helvetica Neue"/>
                <a:cs typeface="Helvetica Neue"/>
                <a:sym typeface="Helvetica Neue"/>
              </a:defRPr>
            </a:pPr>
            <a:r>
              <a:t>Severe depression (can worsen in some)  </a:t>
            </a:r>
          </a:p>
          <a:p>
            <a:pPr marL="260684" indent="-260684" defTabSz="355600">
              <a:buSzPct val="100000"/>
              <a:buChar char="•"/>
              <a:defRPr sz="2600">
                <a:latin typeface="Helvetica Neue"/>
                <a:ea typeface="Helvetica Neue"/>
                <a:cs typeface="Helvetica Neue"/>
                <a:sym typeface="Helvetica Neue"/>
              </a:defRPr>
            </a:pPr>
            <a:r>
              <a:t>Autoimmune patients on high-dose immunosuppression  </a:t>
            </a:r>
          </a:p>
          <a:p>
            <a:pPr marL="260684" indent="-260684" defTabSz="355600">
              <a:buSzPct val="100000"/>
              <a:buChar char="•"/>
              <a:defRPr sz="2600">
                <a:latin typeface="Helvetica Neue"/>
                <a:ea typeface="Helvetica Neue"/>
                <a:cs typeface="Helvetica Neue"/>
                <a:sym typeface="Helvetica Neue"/>
              </a:defRPr>
            </a:pPr>
            <a:r>
              <a:t>Kids — use lowest effective dose  </a:t>
            </a:r>
          </a:p>
          <a:p>
            <a:pPr lvl="1" marL="641684" indent="-260684" defTabSz="355600">
              <a:buSzPct val="100000"/>
              <a:buChar char="•"/>
              <a:defRPr sz="2600">
                <a:latin typeface="Helvetica Neue"/>
                <a:ea typeface="Helvetica Neue"/>
                <a:cs typeface="Helvetica Neue"/>
                <a:sym typeface="Helvetica Neue"/>
              </a:defRPr>
            </a:pPr>
            <a:r>
              <a:t>0.5–3 mg max</a:t>
            </a:r>
          </a:p>
        </p:txBody>
      </p:sp>
      <p:sp>
        <p:nvSpPr>
          <p:cNvPr id="225"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Cautions &amp; When NOT to Use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Picture 2" descr="Picture 2"/>
          <p:cNvPicPr>
            <a:picLocks noChangeAspect="1"/>
          </p:cNvPicPr>
          <p:nvPr/>
        </p:nvPicPr>
        <p:blipFill>
          <a:blip r:embed="rId3">
            <a:extLst/>
          </a:blip>
          <a:srcRect l="0" t="13593" r="0" b="13592"/>
          <a:stretch>
            <a:fillRect/>
          </a:stretch>
        </p:blipFill>
        <p:spPr>
          <a:xfrm>
            <a:off x="0" y="347606"/>
            <a:ext cx="12192000" cy="6858002"/>
          </a:xfrm>
          <a:prstGeom prst="rect">
            <a:avLst/>
          </a:prstGeom>
          <a:ln w="12700">
            <a:miter lim="400000"/>
          </a:ln>
        </p:spPr>
      </p:pic>
      <p:pic>
        <p:nvPicPr>
          <p:cNvPr id="228" name="Picture 12" descr="Picture 12"/>
          <p:cNvPicPr>
            <a:picLocks noChangeAspect="1"/>
          </p:cNvPicPr>
          <p:nvPr/>
        </p:nvPicPr>
        <p:blipFill>
          <a:blip r:embed="rId4">
            <a:extLst/>
          </a:blip>
          <a:stretch>
            <a:fillRect/>
          </a:stretch>
        </p:blipFill>
        <p:spPr>
          <a:xfrm>
            <a:off x="10949044" y="5869468"/>
            <a:ext cx="955942" cy="736076"/>
          </a:xfrm>
          <a:prstGeom prst="rect">
            <a:avLst/>
          </a:prstGeom>
          <a:ln w="12700">
            <a:miter lim="400000"/>
          </a:ln>
        </p:spPr>
      </p:pic>
      <p:sp>
        <p:nvSpPr>
          <p:cNvPr id="229" name="TextBox 2"/>
          <p:cNvSpPr txBox="1"/>
          <p:nvPr/>
        </p:nvSpPr>
        <p:spPr>
          <a:xfrm>
            <a:off x="1758905" y="1143644"/>
            <a:ext cx="8674190" cy="49992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defRPr sz="2000">
                <a:latin typeface="Helvetica Neue"/>
                <a:ea typeface="Helvetica Neue"/>
                <a:cs typeface="Helvetica Neue"/>
                <a:sym typeface="Helvetica Neue"/>
              </a:defRPr>
            </a:pPr>
            <a:r>
              <a:t>1.</a:t>
            </a:r>
            <a:r>
              <a:rPr b="1"/>
              <a:t> Considerations from other CFs</a:t>
            </a:r>
          </a:p>
          <a:p>
            <a:pPr defTabSz="355600">
              <a:defRPr sz="2000">
                <a:latin typeface="Helvetica Neue"/>
                <a:ea typeface="Helvetica Neue"/>
                <a:cs typeface="Helvetica Neue"/>
                <a:sym typeface="Helvetica Neue"/>
              </a:defRPr>
            </a:pPr>
            <a:r>
              <a:t>   - Root To Fruit (stress, gut, antigenic cloud)  </a:t>
            </a:r>
          </a:p>
          <a:p>
            <a:pPr defTabSz="355600">
              <a:defRPr sz="2000">
                <a:latin typeface="Helvetica Neue"/>
                <a:ea typeface="Helvetica Neue"/>
                <a:cs typeface="Helvetica Neue"/>
                <a:sym typeface="Helvetica Neue"/>
              </a:defRPr>
            </a:pPr>
            <a:r>
              <a:t>   - Calm the anxious brain/gut with L-Theanine  </a:t>
            </a:r>
          </a:p>
          <a:p>
            <a:pPr defTabSz="355600">
              <a:defRPr sz="2000">
                <a:latin typeface="Helvetica Neue"/>
                <a:ea typeface="Helvetica Neue"/>
                <a:cs typeface="Helvetica Neue"/>
                <a:sym typeface="Helvetica Neue"/>
              </a:defRPr>
            </a:pPr>
            <a:r>
              <a:t>   - Repair leaky gut &amp; cytokines (high-inflammation subtype focus)</a:t>
            </a:r>
          </a:p>
          <a:p>
            <a:pPr defTabSz="355600">
              <a:defRPr sz="2000">
                <a:latin typeface="Helvetica Neue"/>
                <a:ea typeface="Helvetica Neue"/>
                <a:cs typeface="Helvetica Neue"/>
                <a:sym typeface="Helvetica Neue"/>
              </a:defRPr>
            </a:pPr>
          </a:p>
          <a:p>
            <a:pPr defTabSz="355600">
              <a:defRPr sz="2000">
                <a:latin typeface="Helvetica Neue"/>
                <a:ea typeface="Helvetica Neue"/>
                <a:cs typeface="Helvetica Neue"/>
                <a:sym typeface="Helvetica Neue"/>
              </a:defRPr>
            </a:pPr>
            <a:r>
              <a:t>2. </a:t>
            </a:r>
            <a:r>
              <a:rPr b="1"/>
              <a:t>Restore Circadian Capacity</a:t>
            </a:r>
          </a:p>
          <a:p>
            <a:pPr defTabSz="355600">
              <a:defRPr sz="2000">
                <a:latin typeface="Helvetica Neue"/>
                <a:ea typeface="Helvetica Neue"/>
                <a:cs typeface="Helvetica Neue"/>
                <a:sym typeface="Helvetica Neue"/>
              </a:defRPr>
            </a:pPr>
            <a:r>
              <a:t>   - Morning sunlight 10–30 min  </a:t>
            </a:r>
          </a:p>
          <a:p>
            <a:pPr defTabSz="355600">
              <a:defRPr sz="2000">
                <a:latin typeface="Helvetica Neue"/>
                <a:ea typeface="Helvetica Neue"/>
                <a:cs typeface="Helvetica Neue"/>
                <a:sym typeface="Helvetica Neue"/>
              </a:defRPr>
            </a:pPr>
            <a:r>
              <a:t>   - Evening darkness / blue-light block  </a:t>
            </a:r>
          </a:p>
          <a:p>
            <a:pPr defTabSz="355600">
              <a:defRPr sz="2000">
                <a:latin typeface="Helvetica Neue"/>
                <a:ea typeface="Helvetica Neue"/>
                <a:cs typeface="Helvetica Neue"/>
                <a:sym typeface="Helvetica Neue"/>
              </a:defRPr>
            </a:pPr>
            <a:r>
              <a:t>   - Stop eating 3 hrs before bed (protect gut melatonin pool)  </a:t>
            </a:r>
          </a:p>
          <a:p>
            <a:pPr defTabSz="355600">
              <a:defRPr sz="2000">
                <a:latin typeface="Helvetica Neue"/>
                <a:ea typeface="Helvetica Neue"/>
                <a:cs typeface="Helvetica Neue"/>
                <a:sym typeface="Helvetica Neue"/>
              </a:defRPr>
            </a:pPr>
            <a:r>
              <a:t>   - Consistent sleep/wake times</a:t>
            </a:r>
          </a:p>
          <a:p>
            <a:pPr defTabSz="355600">
              <a:defRPr sz="2000">
                <a:latin typeface="Helvetica Neue"/>
                <a:ea typeface="Helvetica Neue"/>
                <a:cs typeface="Helvetica Neue"/>
                <a:sym typeface="Helvetica Neue"/>
              </a:defRPr>
            </a:pPr>
          </a:p>
          <a:p>
            <a:pPr defTabSz="355600">
              <a:defRPr sz="2000">
                <a:latin typeface="Helvetica Neue"/>
                <a:ea typeface="Helvetica Neue"/>
                <a:cs typeface="Helvetica Neue"/>
                <a:sym typeface="Helvetica Neue"/>
              </a:defRPr>
            </a:pPr>
            <a:r>
              <a:t>3. </a:t>
            </a:r>
            <a:r>
              <a:rPr b="1"/>
              <a:t>Add Timed Melatonin if Needed</a:t>
            </a:r>
          </a:p>
          <a:p>
            <a:pPr defTabSz="355600">
              <a:defRPr sz="2000">
                <a:latin typeface="Helvetica Neue"/>
                <a:ea typeface="Helvetica Neue"/>
                <a:cs typeface="Helvetica Neue"/>
                <a:sym typeface="Helvetica Neue"/>
              </a:defRPr>
            </a:pPr>
            <a:r>
              <a:t>   - Physiologic: 0.3–1 mg (60–90 min before bed) for local gut/mito support  </a:t>
            </a:r>
          </a:p>
          <a:p>
            <a:pPr defTabSz="355600">
              <a:defRPr sz="2000">
                <a:latin typeface="Helvetica Neue"/>
                <a:ea typeface="Helvetica Neue"/>
                <a:cs typeface="Helvetica Neue"/>
                <a:sym typeface="Helvetica Neue"/>
              </a:defRPr>
            </a:pPr>
            <a:r>
              <a:t>   - Clinical: 1–3 mg (or 3–6 mg for autoimmune/IBD/MS overlap)  </a:t>
            </a:r>
          </a:p>
          <a:p>
            <a:pPr defTabSz="355600">
              <a:defRPr sz="2000">
                <a:latin typeface="Helvetica Neue"/>
                <a:ea typeface="Helvetica Neue"/>
                <a:cs typeface="Helvetica Neue"/>
                <a:sym typeface="Helvetica Neue"/>
              </a:defRPr>
            </a:pPr>
            <a:r>
              <a:t>   - Immediate for onset; extended for maintenance  </a:t>
            </a:r>
          </a:p>
          <a:p>
            <a:pPr defTabSz="355600">
              <a:defRPr sz="2000">
                <a:latin typeface="Helvetica Neue"/>
                <a:ea typeface="Helvetica Neue"/>
                <a:cs typeface="Helvetica Neue"/>
                <a:sym typeface="Helvetica Neue"/>
              </a:defRPr>
            </a:pPr>
            <a:r>
              <a:t>   - Melatonin supports the rhythm, doesn’t replace it</a:t>
            </a:r>
          </a:p>
        </p:txBody>
      </p:sp>
      <p:sp>
        <p:nvSpPr>
          <p:cNvPr id="230"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Clinical Integration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235"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236" name="TextBox 2"/>
          <p:cNvSpPr txBox="1"/>
          <p:nvPr/>
        </p:nvSpPr>
        <p:spPr>
          <a:xfrm>
            <a:off x="1449453" y="1337455"/>
            <a:ext cx="9293094" cy="53564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60684" indent="-260684" defTabSz="355600">
              <a:lnSpc>
                <a:spcPct val="120000"/>
              </a:lnSpc>
              <a:buSzPct val="100000"/>
              <a:buChar char="•"/>
              <a:defRPr sz="2600">
                <a:latin typeface="Helvetica Neue"/>
                <a:ea typeface="Helvetica Neue"/>
                <a:cs typeface="Helvetica Neue"/>
                <a:sym typeface="Helvetica Neue"/>
              </a:defRPr>
            </a:pPr>
            <a:r>
              <a:rPr b="1"/>
              <a:t>Hypaax Balance:</a:t>
            </a:r>
            <a:r>
              <a:t> restores healthy HPA-axis &amp; cortisol rhythm  </a:t>
            </a:r>
          </a:p>
          <a:p>
            <a:pPr marL="260684" indent="-260684" defTabSz="355600">
              <a:lnSpc>
                <a:spcPct val="120000"/>
              </a:lnSpc>
              <a:buSzPct val="100000"/>
              <a:buChar char="•"/>
              <a:defRPr sz="2600">
                <a:latin typeface="Helvetica Neue"/>
                <a:ea typeface="Helvetica Neue"/>
                <a:cs typeface="Helvetica Neue"/>
                <a:sym typeface="Helvetica Neue"/>
              </a:defRPr>
            </a:pPr>
            <a:r>
              <a:rPr b="1"/>
              <a:t>BioG-Max GABA: </a:t>
            </a:r>
            <a:r>
              <a:t>calms evening nervous system tone, supports parasympathetic wind-down  </a:t>
            </a:r>
          </a:p>
          <a:p>
            <a:pPr marL="260684" indent="-260684" defTabSz="355600">
              <a:lnSpc>
                <a:spcPct val="120000"/>
              </a:lnSpc>
              <a:buSzPct val="100000"/>
              <a:buChar char="•"/>
              <a:defRPr sz="2600">
                <a:latin typeface="Helvetica Neue"/>
                <a:ea typeface="Helvetica Neue"/>
                <a:cs typeface="Helvetica Neue"/>
                <a:sym typeface="Helvetica Neue"/>
              </a:defRPr>
            </a:pPr>
            <a:r>
              <a:rPr b="1"/>
              <a:t>BioG-Max GSH + CoQ10: </a:t>
            </a:r>
            <a:r>
              <a:t>mitochondrial antioxidant protection &amp; energy production (synergizes with local mitochondrial melatonin)  </a:t>
            </a:r>
          </a:p>
          <a:p>
            <a:pPr marL="260684" indent="-260684" defTabSz="355600">
              <a:lnSpc>
                <a:spcPct val="120000"/>
              </a:lnSpc>
              <a:buSzPct val="100000"/>
              <a:buChar char="•"/>
              <a:defRPr sz="2600">
                <a:latin typeface="Helvetica Neue"/>
                <a:ea typeface="Helvetica Neue"/>
                <a:cs typeface="Helvetica Neue"/>
                <a:sym typeface="Helvetica Neue"/>
              </a:defRPr>
            </a:pPr>
            <a:r>
              <a:rPr b="1"/>
              <a:t>Binder Pro: </a:t>
            </a:r>
            <a:r>
              <a:t>binds LPS &amp; gut-derived toxins, supports barrier integrity (protects the gut melatonin factory)  </a:t>
            </a:r>
          </a:p>
          <a:p>
            <a:pPr marL="260684" indent="-260684" defTabSz="355600">
              <a:lnSpc>
                <a:spcPct val="120000"/>
              </a:lnSpc>
              <a:buSzPct val="100000"/>
              <a:buChar char="•"/>
              <a:defRPr sz="2600">
                <a:latin typeface="Helvetica Neue"/>
                <a:ea typeface="Helvetica Neue"/>
                <a:cs typeface="Helvetica Neue"/>
                <a:sym typeface="Helvetica Neue"/>
              </a:defRPr>
            </a:pPr>
            <a:r>
              <a:rPr b="1"/>
              <a:t>Metabolic Clearing Kit: </a:t>
            </a:r>
            <a:r>
              <a:t>full-system inflammation reset &amp; drainage capacity (liver, lymph, gut)  </a:t>
            </a:r>
          </a:p>
        </p:txBody>
      </p:sp>
      <p:sp>
        <p:nvSpPr>
          <p:cNvPr id="237" name="TextBox 3"/>
          <p:cNvSpPr txBox="1"/>
          <p:nvPr/>
        </p:nvSpPr>
        <p:spPr>
          <a:xfrm>
            <a:off x="2398521" y="258548"/>
            <a:ext cx="7394958" cy="1183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How Biogenetix Supports the Foundation</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ChatGPT Image Jan 12, 2026, 10_58_27 PM.png" descr="ChatGPT Image Jan 12, 2026, 10_58_27 PM.png"/>
          <p:cNvPicPr>
            <a:picLocks noChangeAspect="1"/>
          </p:cNvPicPr>
          <p:nvPr/>
        </p:nvPicPr>
        <p:blipFill>
          <a:blip r:embed="rId2">
            <a:alphaModFix amt="59523"/>
            <a:extLst/>
          </a:blip>
          <a:stretch>
            <a:fillRect/>
          </a:stretch>
        </p:blipFill>
        <p:spPr>
          <a:xfrm>
            <a:off x="169802" y="-65130"/>
            <a:ext cx="11852396" cy="7901596"/>
          </a:xfrm>
          <a:prstGeom prst="rect">
            <a:avLst/>
          </a:prstGeom>
          <a:ln w="12700">
            <a:miter lim="400000"/>
          </a:ln>
        </p:spPr>
      </p:pic>
      <p:pic>
        <p:nvPicPr>
          <p:cNvPr id="240" name="Picture 1" descr="Picture 1"/>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241" name="TextBox 2"/>
          <p:cNvSpPr txBox="1"/>
          <p:nvPr/>
        </p:nvSpPr>
        <p:spPr>
          <a:xfrm>
            <a:off x="933691" y="1986280"/>
            <a:ext cx="10324618" cy="288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1" indent="457200" algn="ctr">
              <a:defRPr sz="4000">
                <a:solidFill>
                  <a:srgbClr val="163E64"/>
                </a:solidFill>
                <a:latin typeface="Avenir Black"/>
                <a:ea typeface="Avenir Black"/>
                <a:cs typeface="Avenir Black"/>
                <a:sym typeface="Avenir Black"/>
              </a:defRPr>
            </a:pPr>
            <a:r>
              <a:t>You can not fix the inflammation without fixing the timing. </a:t>
            </a:r>
          </a:p>
          <a:p>
            <a:pPr lvl="1" indent="457200" algn="ctr">
              <a:defRPr sz="4000">
                <a:solidFill>
                  <a:srgbClr val="163E64"/>
                </a:solidFill>
                <a:latin typeface="Avenir Black"/>
                <a:ea typeface="Avenir Black"/>
                <a:cs typeface="Avenir Black"/>
                <a:sym typeface="Avenir Black"/>
              </a:defRPr>
            </a:pPr>
            <a:r>
              <a:t>Melatonin isn’t the hero… the Circadian Rhythm is!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117"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118" name="TextBox 2"/>
          <p:cNvSpPr txBox="1"/>
          <p:nvPr/>
        </p:nvSpPr>
        <p:spPr>
          <a:xfrm>
            <a:off x="1758905" y="1499650"/>
            <a:ext cx="8674190" cy="455424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60684" indent="-260684" defTabSz="355600">
              <a:buSzPct val="100000"/>
              <a:buChar char="•"/>
              <a:defRPr sz="2600">
                <a:latin typeface="Helvetica Neue"/>
                <a:ea typeface="Helvetica Neue"/>
                <a:cs typeface="Helvetica Neue"/>
                <a:sym typeface="Helvetica Neue"/>
              </a:defRPr>
            </a:pPr>
            <a:r>
              <a:t>Patient’s anxiety is rising… autoimmune flares are rising… metabolic numbers are stuck  </a:t>
            </a:r>
          </a:p>
          <a:p>
            <a:pPr marL="260684" indent="-260684" defTabSz="355600">
              <a:buSzPct val="100000"/>
              <a:buChar char="•"/>
              <a:defRPr sz="2600">
                <a:latin typeface="Helvetica Neue"/>
                <a:ea typeface="Helvetica Neue"/>
                <a:cs typeface="Helvetica Neue"/>
                <a:sym typeface="Helvetica Neue"/>
              </a:defRPr>
            </a:pPr>
            <a:r>
              <a:t>They “sleep” 7–8 hours but wake up exhausted  </a:t>
            </a:r>
          </a:p>
          <a:p>
            <a:pPr marL="260684" indent="-260684" defTabSz="355600">
              <a:buSzPct val="100000"/>
              <a:buChar char="•"/>
              <a:defRPr sz="2600">
                <a:latin typeface="Helvetica Neue"/>
                <a:ea typeface="Helvetica Neue"/>
                <a:cs typeface="Helvetica Neue"/>
                <a:sym typeface="Helvetica Neue"/>
              </a:defRPr>
            </a:pPr>
            <a:r>
              <a:t>They’ve tried every protocol — yet still plateau  </a:t>
            </a:r>
          </a:p>
          <a:p>
            <a:pPr marL="260684" indent="-260684" defTabSz="355600">
              <a:buSzPct val="100000"/>
              <a:buChar char="•"/>
              <a:defRPr sz="2600">
                <a:latin typeface="Helvetica Neue"/>
                <a:ea typeface="Helvetica Neue"/>
                <a:cs typeface="Helvetica Neue"/>
                <a:sym typeface="Helvetica Neue"/>
              </a:defRPr>
            </a:pPr>
            <a:r>
              <a:t>You’ve watched the CF’s… L-Theanine helps the racing thoughts and somatic symptoms… but a few weeks later the anxiety, fatigue, or autoimmune flare comes roaring back.  </a:t>
            </a:r>
          </a:p>
          <a:p>
            <a:pPr marL="130342" indent="-130342" defTabSz="355600">
              <a:buSzPct val="100000"/>
              <a:buChar char="•"/>
              <a:defRPr sz="2600">
                <a:latin typeface="Helvetica Neue"/>
                <a:ea typeface="Helvetica Neue"/>
                <a:cs typeface="Helvetica Neue"/>
                <a:sym typeface="Helvetica Neue"/>
              </a:defRPr>
            </a:pPr>
          </a:p>
          <a:p>
            <a:pPr algn="ctr" defTabSz="355600">
              <a:defRPr sz="2600">
                <a:latin typeface="Helvetica Neue"/>
                <a:ea typeface="Helvetica Neue"/>
                <a:cs typeface="Helvetica Neue"/>
                <a:sym typeface="Helvetica Neue"/>
              </a:defRPr>
            </a:pPr>
            <a:r>
              <a:rPr b="1"/>
              <a:t>Why?</a:t>
            </a:r>
            <a:r>
              <a:t> Because we are missing the “timer”</a:t>
            </a:r>
            <a:r>
              <a:rPr b="1"/>
              <a:t> </a:t>
            </a:r>
            <a:r>
              <a:t>and</a:t>
            </a:r>
            <a:r>
              <a:rPr b="1"/>
              <a:t> </a:t>
            </a:r>
            <a:r>
              <a:t>their circadian rhythm is broken</a:t>
            </a:r>
          </a:p>
        </p:txBody>
      </p:sp>
      <p:sp>
        <p:nvSpPr>
          <p:cNvPr id="119"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How many times have we seen it?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AI loop.pdf" descr="AI loop.pdf"/>
          <p:cNvPicPr>
            <a:picLocks noChangeAspect="1"/>
          </p:cNvPicPr>
          <p:nvPr/>
        </p:nvPicPr>
        <p:blipFill>
          <a:blip r:embed="rId2">
            <a:extLst/>
          </a:blip>
          <a:stretch>
            <a:fillRect/>
          </a:stretch>
        </p:blipFill>
        <p:spPr>
          <a:xfrm rot="16200000">
            <a:off x="4427741" y="-2921686"/>
            <a:ext cx="9814697" cy="12701372"/>
          </a:xfrm>
          <a:prstGeom prst="rect">
            <a:avLst/>
          </a:prstGeom>
          <a:ln w="12700">
            <a:miter lim="400000"/>
          </a:ln>
        </p:spPr>
      </p:pic>
      <p:pic>
        <p:nvPicPr>
          <p:cNvPr id="122" name="Picture 2" descr="Picture 2"/>
          <p:cNvPicPr>
            <a:picLocks noChangeAspect="1"/>
          </p:cNvPicPr>
          <p:nvPr/>
        </p:nvPicPr>
        <p:blipFill>
          <a:blip r:embed="rId3">
            <a:extLst/>
          </a:blip>
          <a:srcRect l="0" t="13593" r="0" b="13592"/>
          <a:stretch>
            <a:fillRect/>
          </a:stretch>
        </p:blipFill>
        <p:spPr>
          <a:xfrm>
            <a:off x="0" y="347606"/>
            <a:ext cx="12192000" cy="6858002"/>
          </a:xfrm>
          <a:prstGeom prst="rect">
            <a:avLst/>
          </a:prstGeom>
          <a:ln w="12700">
            <a:miter lim="400000"/>
          </a:ln>
        </p:spPr>
      </p:pic>
      <p:pic>
        <p:nvPicPr>
          <p:cNvPr id="123" name="Picture 12" descr="Picture 12"/>
          <p:cNvPicPr>
            <a:picLocks noChangeAspect="1"/>
          </p:cNvPicPr>
          <p:nvPr/>
        </p:nvPicPr>
        <p:blipFill>
          <a:blip r:embed="rId4">
            <a:extLst/>
          </a:blip>
          <a:stretch>
            <a:fillRect/>
          </a:stretch>
        </p:blipFill>
        <p:spPr>
          <a:xfrm>
            <a:off x="10949044" y="5869468"/>
            <a:ext cx="955942" cy="736076"/>
          </a:xfrm>
          <a:prstGeom prst="rect">
            <a:avLst/>
          </a:prstGeom>
          <a:ln w="12700">
            <a:miter lim="400000"/>
          </a:ln>
        </p:spPr>
      </p:pic>
      <p:sp>
        <p:nvSpPr>
          <p:cNvPr id="124" name="TextBox 2"/>
          <p:cNvSpPr txBox="1"/>
          <p:nvPr/>
        </p:nvSpPr>
        <p:spPr>
          <a:xfrm>
            <a:off x="582731" y="1152703"/>
            <a:ext cx="5962416" cy="45525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355600">
              <a:defRPr sz="2600">
                <a:latin typeface="Helvetica Neue"/>
                <a:ea typeface="Helvetica Neue"/>
                <a:cs typeface="Helvetica Neue"/>
                <a:sym typeface="Helvetica Neue"/>
              </a:defRPr>
            </a:pPr>
            <a:r>
              <a:t>Dr. Watts showed us the AI Doom Cycle</a:t>
            </a:r>
          </a:p>
          <a:p>
            <a:pPr defTabSz="355600">
              <a:defRPr sz="2600">
                <a:latin typeface="Helvetica Neue"/>
                <a:ea typeface="Helvetica Neue"/>
                <a:cs typeface="Helvetica Neue"/>
                <a:sym typeface="Helvetica Neue"/>
              </a:defRPr>
            </a:pPr>
            <a:r>
              <a:t> </a:t>
            </a:r>
          </a:p>
          <a:p>
            <a:pPr defTabSz="355600">
              <a:defRPr sz="2600">
                <a:latin typeface="Helvetica Neue"/>
                <a:ea typeface="Helvetica Neue"/>
                <a:cs typeface="Helvetica Neue"/>
                <a:sym typeface="Helvetica Neue"/>
              </a:defRPr>
            </a:pPr>
            <a:r>
              <a:t>Today we’re going to discuss an overlooked missing piece that has the potential to break that cycle at the source: The circadian rhythm and melatonin — the molecule that is *not* just a sleep aid, but the circadian regulator of gut, immunity, and metabolic health.”</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Picture 2" descr="Picture 2"/>
          <p:cNvPicPr>
            <a:picLocks noChangeAspect="1"/>
          </p:cNvPicPr>
          <p:nvPr/>
        </p:nvPicPr>
        <p:blipFill>
          <a:blip r:embed="rId3">
            <a:extLst/>
          </a:blip>
          <a:srcRect l="0" t="13593" r="0" b="13592"/>
          <a:stretch>
            <a:fillRect/>
          </a:stretch>
        </p:blipFill>
        <p:spPr>
          <a:xfrm>
            <a:off x="0" y="347606"/>
            <a:ext cx="12192000" cy="6858002"/>
          </a:xfrm>
          <a:prstGeom prst="rect">
            <a:avLst/>
          </a:prstGeom>
          <a:ln w="12700">
            <a:miter lim="400000"/>
          </a:ln>
        </p:spPr>
      </p:pic>
      <p:pic>
        <p:nvPicPr>
          <p:cNvPr id="127" name="Picture 12" descr="Picture 12"/>
          <p:cNvPicPr>
            <a:picLocks noChangeAspect="1"/>
          </p:cNvPicPr>
          <p:nvPr/>
        </p:nvPicPr>
        <p:blipFill>
          <a:blip r:embed="rId4">
            <a:extLst/>
          </a:blip>
          <a:stretch>
            <a:fillRect/>
          </a:stretch>
        </p:blipFill>
        <p:spPr>
          <a:xfrm>
            <a:off x="10949044" y="5869468"/>
            <a:ext cx="955942" cy="736076"/>
          </a:xfrm>
          <a:prstGeom prst="rect">
            <a:avLst/>
          </a:prstGeom>
          <a:ln w="12700">
            <a:miter lim="400000"/>
          </a:ln>
        </p:spPr>
      </p:pic>
      <p:sp>
        <p:nvSpPr>
          <p:cNvPr id="128" name="TextBox 2"/>
          <p:cNvSpPr txBox="1"/>
          <p:nvPr/>
        </p:nvSpPr>
        <p:spPr>
          <a:xfrm>
            <a:off x="1758905" y="1500310"/>
            <a:ext cx="8674190" cy="45525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60684" indent="-260684" defTabSz="355600">
              <a:buSzPct val="100000"/>
              <a:buChar char="•"/>
              <a:defRPr sz="2600">
                <a:latin typeface="Helvetica Neue"/>
                <a:ea typeface="Helvetica Neue"/>
                <a:cs typeface="Helvetica Neue"/>
                <a:sym typeface="Helvetica Neue"/>
              </a:defRPr>
            </a:pPr>
            <a:r>
              <a:t>Melatonin is a mitochondrial, immune, metabolic, and gut signaling molecule </a:t>
            </a:r>
          </a:p>
          <a:p>
            <a:pPr marL="260684" indent="-260684" defTabSz="355600">
              <a:buSzPct val="100000"/>
              <a:buChar char="•"/>
              <a:defRPr sz="2600">
                <a:latin typeface="Helvetica Neue"/>
                <a:ea typeface="Helvetica Neue"/>
                <a:cs typeface="Helvetica Neue"/>
                <a:sym typeface="Helvetica Neue"/>
              </a:defRPr>
            </a:pPr>
            <a:r>
              <a:t>Melatonin is produced in the…</a:t>
            </a:r>
          </a:p>
          <a:p>
            <a:pPr lvl="1" marL="641684" indent="-260684" defTabSz="355600">
              <a:buSzPct val="100000"/>
              <a:buChar char="•"/>
              <a:defRPr sz="2600">
                <a:latin typeface="Helvetica Neue"/>
                <a:ea typeface="Helvetica Neue"/>
                <a:cs typeface="Helvetica Neue"/>
                <a:sym typeface="Helvetica Neue"/>
              </a:defRPr>
            </a:pPr>
            <a:r>
              <a:t>Pineal gland </a:t>
            </a:r>
          </a:p>
          <a:p>
            <a:pPr lvl="1" marL="641684" indent="-260684" defTabSz="355600">
              <a:buSzPct val="100000"/>
              <a:buChar char="•"/>
              <a:defRPr sz="2600">
                <a:latin typeface="Helvetica Neue"/>
                <a:ea typeface="Helvetica Neue"/>
                <a:cs typeface="Helvetica Neue"/>
                <a:sym typeface="Helvetica Neue"/>
              </a:defRPr>
            </a:pPr>
            <a:r>
              <a:t>Gut mucosa </a:t>
            </a:r>
          </a:p>
          <a:p>
            <a:pPr lvl="1" marL="641684" indent="-260684" defTabSz="355600">
              <a:buSzPct val="100000"/>
              <a:buChar char="•"/>
              <a:defRPr sz="2600">
                <a:latin typeface="Helvetica Neue"/>
                <a:ea typeface="Helvetica Neue"/>
                <a:cs typeface="Helvetica Neue"/>
                <a:sym typeface="Helvetica Neue"/>
              </a:defRPr>
            </a:pPr>
            <a:r>
              <a:t>Immune cells </a:t>
            </a:r>
          </a:p>
          <a:p>
            <a:pPr lvl="1" marL="641684" indent="-260684" defTabSz="355600">
              <a:buSzPct val="100000"/>
              <a:buChar char="•"/>
              <a:defRPr sz="2600">
                <a:latin typeface="Helvetica Neue"/>
                <a:ea typeface="Helvetica Neue"/>
                <a:cs typeface="Helvetica Neue"/>
                <a:sym typeface="Helvetica Neue"/>
              </a:defRPr>
            </a:pPr>
            <a:r>
              <a:t>Mitochondria themselves  </a:t>
            </a:r>
          </a:p>
          <a:p>
            <a:pPr defTabSz="355600">
              <a:defRPr sz="2600">
                <a:latin typeface="Helvetica Neue"/>
                <a:ea typeface="Helvetica Neue"/>
                <a:cs typeface="Helvetica Neue"/>
                <a:sym typeface="Helvetica Neue"/>
              </a:defRPr>
            </a:pPr>
          </a:p>
          <a:p>
            <a:pPr algn="ctr" defTabSz="355600">
              <a:defRPr sz="2600">
                <a:latin typeface="Helvetica Neue"/>
                <a:ea typeface="Helvetica Neue"/>
                <a:cs typeface="Helvetica Neue"/>
                <a:sym typeface="Helvetica Neue"/>
              </a:defRPr>
            </a:pPr>
            <a:r>
              <a:t>Most of the melatonin that actually matters in chronic disease is made right where the problem is — in the gut and the mitochondria.</a:t>
            </a:r>
          </a:p>
        </p:txBody>
      </p:sp>
      <p:sp>
        <p:nvSpPr>
          <p:cNvPr id="129"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Melatonin Is NOT Just a Sleep Aid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41582_2014_Article_BFnrneurol2014206_Fig1_HTML.jpg" descr="41582_2014_Article_BFnrneurol2014206_Fig1_HTML.jpg"/>
          <p:cNvPicPr>
            <a:picLocks noChangeAspect="1"/>
          </p:cNvPicPr>
          <p:nvPr/>
        </p:nvPicPr>
        <p:blipFill>
          <a:blip r:embed="rId2">
            <a:extLst/>
          </a:blip>
          <a:stretch>
            <a:fillRect/>
          </a:stretch>
        </p:blipFill>
        <p:spPr>
          <a:xfrm>
            <a:off x="5081589" y="903503"/>
            <a:ext cx="6918425" cy="5449084"/>
          </a:xfrm>
          <a:prstGeom prst="rect">
            <a:avLst/>
          </a:prstGeom>
          <a:ln w="12700">
            <a:miter lim="400000"/>
          </a:ln>
        </p:spPr>
      </p:pic>
      <p:pic>
        <p:nvPicPr>
          <p:cNvPr id="134" name="Picture 2" descr="Picture 2"/>
          <p:cNvPicPr>
            <a:picLocks noChangeAspect="1"/>
          </p:cNvPicPr>
          <p:nvPr/>
        </p:nvPicPr>
        <p:blipFill>
          <a:blip r:embed="rId3">
            <a:extLst/>
          </a:blip>
          <a:srcRect l="0" t="13593" r="0" b="13592"/>
          <a:stretch>
            <a:fillRect/>
          </a:stretch>
        </p:blipFill>
        <p:spPr>
          <a:xfrm>
            <a:off x="0" y="0"/>
            <a:ext cx="12192001" cy="6858001"/>
          </a:xfrm>
          <a:prstGeom prst="rect">
            <a:avLst/>
          </a:prstGeom>
          <a:ln w="12700">
            <a:miter lim="400000"/>
          </a:ln>
        </p:spPr>
      </p:pic>
      <p:pic>
        <p:nvPicPr>
          <p:cNvPr id="135" name="Picture 12" descr="Picture 12"/>
          <p:cNvPicPr>
            <a:picLocks noChangeAspect="1"/>
          </p:cNvPicPr>
          <p:nvPr/>
        </p:nvPicPr>
        <p:blipFill>
          <a:blip r:embed="rId4">
            <a:extLst/>
          </a:blip>
          <a:stretch>
            <a:fillRect/>
          </a:stretch>
        </p:blipFill>
        <p:spPr>
          <a:xfrm>
            <a:off x="10949044" y="5869468"/>
            <a:ext cx="955942" cy="736076"/>
          </a:xfrm>
          <a:prstGeom prst="rect">
            <a:avLst/>
          </a:prstGeom>
          <a:ln w="12700">
            <a:miter lim="400000"/>
          </a:ln>
        </p:spPr>
      </p:pic>
      <p:sp>
        <p:nvSpPr>
          <p:cNvPr id="136" name="TextBox 2"/>
          <p:cNvSpPr txBox="1"/>
          <p:nvPr/>
        </p:nvSpPr>
        <p:spPr>
          <a:xfrm>
            <a:off x="492256" y="1762303"/>
            <a:ext cx="4485624" cy="33333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defRPr b="1" sz="2600">
                <a:latin typeface="Helvetica Neue"/>
                <a:ea typeface="Helvetica Neue"/>
                <a:cs typeface="Helvetica Neue"/>
                <a:sym typeface="Helvetica Neue"/>
              </a:defRPr>
            </a:pPr>
            <a:r>
              <a:t>Suprachiasmatic nucleus (SCN) = master clock  </a:t>
            </a:r>
          </a:p>
          <a:p>
            <a:pPr defTabSz="355600">
              <a:defRPr sz="2600">
                <a:latin typeface="Helvetica Neue"/>
                <a:ea typeface="Helvetica Neue"/>
                <a:cs typeface="Helvetica Neue"/>
                <a:sym typeface="Helvetica Neue"/>
              </a:defRPr>
            </a:pPr>
            <a:r>
              <a:t>• Morning light → sets the rhythm  </a:t>
            </a:r>
          </a:p>
          <a:p>
            <a:pPr defTabSz="355600">
              <a:defRPr sz="2600">
                <a:latin typeface="Helvetica Neue"/>
                <a:ea typeface="Helvetica Neue"/>
                <a:cs typeface="Helvetica Neue"/>
                <a:sym typeface="Helvetica Neue"/>
              </a:defRPr>
            </a:pPr>
            <a:r>
              <a:t>• Evening blue light / late eating → flattens the rhythm  </a:t>
            </a:r>
          </a:p>
          <a:p>
            <a:pPr marL="260684" indent="-260684" defTabSz="355600">
              <a:buSzPct val="100000"/>
              <a:buChar char="•"/>
              <a:defRPr sz="2600">
                <a:latin typeface="Helvetica Neue"/>
                <a:ea typeface="Helvetica Neue"/>
                <a:cs typeface="Helvetica Neue"/>
                <a:sym typeface="Helvetica Neue"/>
              </a:defRPr>
            </a:pPr>
            <a:r>
              <a:t>Melatonin rises as cortisol falls — they are inverse  </a:t>
            </a:r>
          </a:p>
        </p:txBody>
      </p:sp>
      <p:sp>
        <p:nvSpPr>
          <p:cNvPr id="137"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Circadian Biology and Cortisol</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140"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141" name="TextBox 2"/>
          <p:cNvSpPr txBox="1"/>
          <p:nvPr/>
        </p:nvSpPr>
        <p:spPr>
          <a:xfrm>
            <a:off x="1758905" y="1297110"/>
            <a:ext cx="8674190" cy="49589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60684" indent="-260684" defTabSz="355600">
              <a:buSzPct val="100000"/>
              <a:buChar char="•"/>
              <a:defRPr sz="2600">
                <a:latin typeface="Helvetica Neue"/>
                <a:ea typeface="Helvetica Neue"/>
                <a:cs typeface="Helvetica Neue"/>
                <a:sym typeface="Helvetica Neue"/>
              </a:defRPr>
            </a:pPr>
            <a:r>
              <a:t>The Cortisol Curve Flattens… ie high night-time cortisol</a:t>
            </a:r>
          </a:p>
          <a:p>
            <a:pPr lvl="1" marL="641684" indent="-260684" defTabSz="355600">
              <a:buSzPct val="100000"/>
              <a:buChar char="•"/>
              <a:defRPr sz="2600">
                <a:latin typeface="Helvetica Neue"/>
                <a:ea typeface="Helvetica Neue"/>
                <a:cs typeface="Helvetica Neue"/>
                <a:sym typeface="Helvetica Neue"/>
              </a:defRPr>
            </a:pPr>
            <a:r>
              <a:t>This flattened cortisol curve = exactly what Dr. Watts showed in the high-inflammation and stress-sensitized subtypes</a:t>
            </a:r>
          </a:p>
          <a:p>
            <a:pPr marL="260684" indent="-260684" defTabSz="355600">
              <a:buSzPct val="100000"/>
              <a:buChar char="•"/>
              <a:defRPr sz="2600">
                <a:latin typeface="Helvetica Neue"/>
                <a:ea typeface="Helvetica Neue"/>
                <a:cs typeface="Helvetica Neue"/>
                <a:sym typeface="Helvetica Neue"/>
              </a:defRPr>
            </a:pPr>
            <a:r>
              <a:t>Who is more prone: Shift workers, screen junkies, late-night eaters  </a:t>
            </a:r>
          </a:p>
          <a:p>
            <a:pPr marL="260684" indent="-260684" defTabSz="355600">
              <a:buSzPct val="100000"/>
              <a:buChar char="•"/>
              <a:defRPr sz="2600">
                <a:latin typeface="Helvetica Neue"/>
                <a:ea typeface="Helvetica Neue"/>
                <a:cs typeface="Helvetica Neue"/>
                <a:sym typeface="Helvetica Neue"/>
              </a:defRPr>
            </a:pPr>
            <a:r>
              <a:t>The Result  ↑ anxiety, ↑ autoimmune flares, ↑ insulin resistance  </a:t>
            </a:r>
          </a:p>
          <a:p>
            <a:pPr defTabSz="355600">
              <a:defRPr sz="2600">
                <a:latin typeface="Helvetica Neue"/>
                <a:ea typeface="Helvetica Neue"/>
                <a:cs typeface="Helvetica Neue"/>
                <a:sym typeface="Helvetica Neue"/>
              </a:defRPr>
            </a:pPr>
            <a:r>
              <a:t> </a:t>
            </a:r>
          </a:p>
          <a:p>
            <a:pPr defTabSz="355600">
              <a:defRPr sz="2600">
                <a:latin typeface="Helvetica Neue"/>
                <a:ea typeface="Helvetica Neue"/>
                <a:cs typeface="Helvetica Neue"/>
                <a:sym typeface="Helvetica Neue"/>
              </a:defRPr>
            </a:pPr>
          </a:p>
          <a:p>
            <a:pPr algn="ctr" defTabSz="355600">
              <a:defRPr sz="2600">
                <a:latin typeface="Helvetica Neue"/>
                <a:ea typeface="Helvetica Neue"/>
                <a:cs typeface="Helvetica Neue"/>
                <a:sym typeface="Helvetica Neue"/>
              </a:defRPr>
            </a:pPr>
            <a:r>
              <a:t>Many of your “anxious” patients aren’t anxious — they’re circadian-misaligned.</a:t>
            </a:r>
          </a:p>
        </p:txBody>
      </p:sp>
      <p:sp>
        <p:nvSpPr>
          <p:cNvPr id="142"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When the Rhythm Breaks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Picture 2" descr="Picture 2"/>
          <p:cNvPicPr>
            <a:picLocks noChangeAspect="1"/>
          </p:cNvPicPr>
          <p:nvPr/>
        </p:nvPicPr>
        <p:blipFill>
          <a:blip r:embed="rId2">
            <a:extLst/>
          </a:blip>
          <a:srcRect l="0" t="13593" r="0" b="13592"/>
          <a:stretch>
            <a:fillRect/>
          </a:stretch>
        </p:blipFill>
        <p:spPr>
          <a:xfrm>
            <a:off x="-126665" y="293322"/>
            <a:ext cx="12192001" cy="6858001"/>
          </a:xfrm>
          <a:prstGeom prst="rect">
            <a:avLst/>
          </a:prstGeom>
          <a:ln w="12700">
            <a:miter lim="400000"/>
          </a:ln>
        </p:spPr>
      </p:pic>
      <p:pic>
        <p:nvPicPr>
          <p:cNvPr id="145"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sp>
        <p:nvSpPr>
          <p:cNvPr id="146" name="TextBox 2"/>
          <p:cNvSpPr txBox="1"/>
          <p:nvPr/>
        </p:nvSpPr>
        <p:spPr>
          <a:xfrm>
            <a:off x="1758905" y="2168703"/>
            <a:ext cx="8674190" cy="252059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355600">
              <a:defRPr sz="2600">
                <a:latin typeface="Helvetica Neue"/>
                <a:ea typeface="Helvetica Neue"/>
                <a:cs typeface="Helvetica Neue"/>
                <a:sym typeface="Helvetica Neue"/>
              </a:defRPr>
            </a:pPr>
            <a:r>
              <a:t>This should sound familiar…</a:t>
            </a:r>
          </a:p>
          <a:p>
            <a:pPr marL="260684" indent="-260684" defTabSz="355600">
              <a:buSzPct val="100000"/>
              <a:buChar char="•"/>
              <a:defRPr sz="2600">
                <a:latin typeface="Helvetica Neue"/>
                <a:ea typeface="Helvetica Neue"/>
                <a:cs typeface="Helvetica Neue"/>
                <a:sym typeface="Helvetica Neue"/>
              </a:defRPr>
            </a:pPr>
            <a:r>
              <a:t>Down-regulates NF-κB  </a:t>
            </a:r>
          </a:p>
          <a:p>
            <a:pPr marL="260684" indent="-260684" defTabSz="355600">
              <a:buSzPct val="100000"/>
              <a:buChar char="•"/>
              <a:defRPr sz="2600">
                <a:latin typeface="Helvetica Neue"/>
                <a:ea typeface="Helvetica Neue"/>
                <a:cs typeface="Helvetica Neue"/>
                <a:sym typeface="Helvetica Neue"/>
              </a:defRPr>
            </a:pPr>
            <a:r>
              <a:t>Lowers IL-6, TNF-α  </a:t>
            </a:r>
          </a:p>
          <a:p>
            <a:pPr marL="260684" indent="-260684" defTabSz="355600">
              <a:buSzPct val="100000"/>
              <a:buChar char="•"/>
              <a:defRPr sz="2600">
                <a:latin typeface="Helvetica Neue"/>
                <a:ea typeface="Helvetica Neue"/>
                <a:cs typeface="Helvetica Neue"/>
                <a:sym typeface="Helvetica Neue"/>
              </a:defRPr>
            </a:pPr>
            <a:r>
              <a:t>Supports regulatory T-cells  </a:t>
            </a:r>
          </a:p>
          <a:p>
            <a:pPr marL="260684" indent="-260684" defTabSz="355600">
              <a:buSzPct val="100000"/>
              <a:buChar char="•"/>
              <a:defRPr sz="2600">
                <a:latin typeface="Helvetica Neue"/>
                <a:ea typeface="Helvetica Neue"/>
                <a:cs typeface="Helvetica Neue"/>
                <a:sym typeface="Helvetica Neue"/>
              </a:defRPr>
            </a:pPr>
            <a:r>
              <a:t>Dual role: can be stimulatory or calming depending on dose &amp; timing  </a:t>
            </a:r>
          </a:p>
        </p:txBody>
      </p:sp>
      <p:sp>
        <p:nvSpPr>
          <p:cNvPr id="147" name="TextBox 3"/>
          <p:cNvSpPr txBox="1"/>
          <p:nvPr/>
        </p:nvSpPr>
        <p:spPr>
          <a:xfrm>
            <a:off x="2398521" y="258548"/>
            <a:ext cx="7394958" cy="637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600">
                <a:solidFill>
                  <a:srgbClr val="163E64"/>
                </a:solidFill>
                <a:latin typeface="+mn-lt"/>
                <a:ea typeface="+mn-ea"/>
                <a:cs typeface="+mn-cs"/>
                <a:sym typeface="Aptos"/>
              </a:defRPr>
            </a:lvl1pPr>
          </a:lstStyle>
          <a:p>
            <a:pPr/>
            <a:r>
              <a:t>Melatonin as Immune Modulator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Picture 2" descr="Picture 2"/>
          <p:cNvPicPr>
            <a:picLocks noChangeAspect="1"/>
          </p:cNvPicPr>
          <p:nvPr/>
        </p:nvPicPr>
        <p:blipFill>
          <a:blip r:embed="rId2">
            <a:extLst/>
          </a:blip>
          <a:srcRect l="0" t="13593" r="0" b="13592"/>
          <a:stretch>
            <a:fillRect/>
          </a:stretch>
        </p:blipFill>
        <p:spPr>
          <a:xfrm>
            <a:off x="0" y="347606"/>
            <a:ext cx="12192000" cy="6858002"/>
          </a:xfrm>
          <a:prstGeom prst="rect">
            <a:avLst/>
          </a:prstGeom>
          <a:ln w="12700">
            <a:miter lim="400000"/>
          </a:ln>
        </p:spPr>
      </p:pic>
      <p:pic>
        <p:nvPicPr>
          <p:cNvPr id="150" name="Picture 12" descr="Picture 12"/>
          <p:cNvPicPr>
            <a:picLocks noChangeAspect="1"/>
          </p:cNvPicPr>
          <p:nvPr/>
        </p:nvPicPr>
        <p:blipFill>
          <a:blip r:embed="rId3">
            <a:extLst/>
          </a:blip>
          <a:stretch>
            <a:fillRect/>
          </a:stretch>
        </p:blipFill>
        <p:spPr>
          <a:xfrm>
            <a:off x="10949044" y="5869468"/>
            <a:ext cx="955942" cy="736076"/>
          </a:xfrm>
          <a:prstGeom prst="rect">
            <a:avLst/>
          </a:prstGeom>
          <a:ln w="12700">
            <a:miter lim="400000"/>
          </a:ln>
        </p:spPr>
      </p:pic>
      <p:pic>
        <p:nvPicPr>
          <p:cNvPr id="151" name="Screenshot 2026-02-19 at 3.54.27 PM.png" descr="Screenshot 2026-02-19 at 3.54.27 PM.png"/>
          <p:cNvPicPr>
            <a:picLocks noChangeAspect="1"/>
          </p:cNvPicPr>
          <p:nvPr/>
        </p:nvPicPr>
        <p:blipFill>
          <a:blip r:embed="rId4">
            <a:extLst/>
          </a:blip>
          <a:stretch>
            <a:fillRect/>
          </a:stretch>
        </p:blipFill>
        <p:spPr>
          <a:xfrm>
            <a:off x="1504949" y="80972"/>
            <a:ext cx="9182101" cy="901701"/>
          </a:xfrm>
          <a:prstGeom prst="rect">
            <a:avLst/>
          </a:prstGeom>
          <a:ln w="12700">
            <a:miter lim="400000"/>
          </a:ln>
        </p:spPr>
      </p:pic>
      <p:pic>
        <p:nvPicPr>
          <p:cNvPr id="152" name="Screenshot 2026-02-19 at 3.54.39 PM.png" descr="Screenshot 2026-02-19 at 3.54.39 PM.png"/>
          <p:cNvPicPr>
            <a:picLocks noChangeAspect="1"/>
          </p:cNvPicPr>
          <p:nvPr/>
        </p:nvPicPr>
        <p:blipFill>
          <a:blip r:embed="rId5">
            <a:extLst/>
          </a:blip>
          <a:stretch>
            <a:fillRect/>
          </a:stretch>
        </p:blipFill>
        <p:spPr>
          <a:xfrm>
            <a:off x="6743091" y="522754"/>
            <a:ext cx="3454401" cy="444501"/>
          </a:xfrm>
          <a:prstGeom prst="rect">
            <a:avLst/>
          </a:prstGeom>
          <a:ln w="12700">
            <a:miter lim="400000"/>
          </a:ln>
        </p:spPr>
      </p:pic>
      <p:pic>
        <p:nvPicPr>
          <p:cNvPr id="153" name="Screenshot 2026-02-19 at 3.56.38 PM.png" descr="Screenshot 2026-02-19 at 3.56.38 PM.png"/>
          <p:cNvPicPr>
            <a:picLocks noChangeAspect="1"/>
          </p:cNvPicPr>
          <p:nvPr/>
        </p:nvPicPr>
        <p:blipFill>
          <a:blip r:embed="rId6">
            <a:extLst/>
          </a:blip>
          <a:stretch>
            <a:fillRect/>
          </a:stretch>
        </p:blipFill>
        <p:spPr>
          <a:xfrm>
            <a:off x="2074651" y="955329"/>
            <a:ext cx="8042698" cy="5925074"/>
          </a:xfrm>
          <a:prstGeom prst="rect">
            <a:avLst/>
          </a:prstGeom>
          <a:ln w="25400">
            <a:solidFill>
              <a:schemeClr val="accent4">
                <a:lumOff val="-8941"/>
              </a:schemeClr>
            </a:solidFill>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Aptos"/>
        <a:ea typeface="Aptos"/>
        <a:cs typeface="Apto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Helvetica"/>
        <a:ea typeface="Helvetica"/>
        <a:cs typeface="Helvetica"/>
      </a:majorFont>
      <a:minorFont>
        <a:latin typeface="Aptos"/>
        <a:ea typeface="Aptos"/>
        <a:cs typeface="Aptos"/>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