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0" name="Shape 100"/>
          <p:cNvSpPr/>
          <p:nvPr>
            <p:ph type="sldImg"/>
          </p:nvPr>
        </p:nvSpPr>
        <p:spPr>
          <a:xfrm>
            <a:off x="1143000" y="685800"/>
            <a:ext cx="4572000" cy="3429000"/>
          </a:xfrm>
          <a:prstGeom prst="rect">
            <a:avLst/>
          </a:prstGeom>
        </p:spPr>
        <p:txBody>
          <a:bodyPr/>
          <a:lstStyle/>
          <a:p>
            <a:pPr/>
          </a:p>
        </p:txBody>
      </p:sp>
      <p:sp>
        <p:nvSpPr>
          <p:cNvPr id="101" name="Shape 10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lvl1pPr>
              <a:defRPr>
                <a:latin typeface="Calibri Light"/>
                <a:ea typeface="Calibri Light"/>
                <a:cs typeface="Calibri Light"/>
                <a:sym typeface="Calibri Light"/>
              </a:defRPr>
            </a:lvl1pPr>
          </a:lstStyle>
          <a:p>
            <a:pPr/>
            <a:r>
              <a:t>Title Text</a:t>
            </a:r>
          </a:p>
        </p:txBody>
      </p:sp>
      <p:sp>
        <p:nvSpPr>
          <p:cNvPr id="93" name="Body Level One…"/>
          <p:cNvSpPr txBox="1"/>
          <p:nvPr>
            <p:ph type="body" idx="1"/>
          </p:nvPr>
        </p:nvSpPr>
        <p:spPr>
          <a:prstGeom prst="rect">
            <a:avLst/>
          </a:prstGeom>
        </p:spPr>
        <p:txBody>
          <a:bodyPr/>
          <a:lstStyle>
            <a:lvl1pPr>
              <a:defRPr>
                <a:latin typeface="Calibri"/>
                <a:ea typeface="Calibri"/>
                <a:cs typeface="Calibri"/>
                <a:sym typeface="Calibri"/>
              </a:defRPr>
            </a:lvl1pPr>
            <a:lvl2pPr>
              <a:defRPr>
                <a:latin typeface="Calibri"/>
                <a:ea typeface="Calibri"/>
                <a:cs typeface="Calibri"/>
                <a:sym typeface="Calibri"/>
              </a:defRPr>
            </a:lvl2pPr>
            <a:lvl3pPr>
              <a:defRPr>
                <a:latin typeface="Calibri"/>
                <a:ea typeface="Calibri"/>
                <a:cs typeface="Calibri"/>
                <a:sym typeface="Calibri"/>
              </a:defRPr>
            </a:lvl3pPr>
            <a:lvl4pPr>
              <a:defRPr>
                <a:latin typeface="Calibri"/>
                <a:ea typeface="Calibri"/>
                <a:cs typeface="Calibri"/>
                <a:sym typeface="Calibri"/>
              </a:defRPr>
            </a:lvl4pPr>
            <a:lvl5pPr>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xfrm>
            <a:off x="11095181" y="6414762"/>
            <a:ext cx="258620" cy="248301"/>
          </a:xfrm>
          <a:prstGeom prst="rect">
            <a:avLst/>
          </a:prstGeom>
        </p:spPr>
        <p:txBody>
          <a:bodyPr/>
          <a:lstStyle>
            <a:lvl1pPr>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90"/>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5"/>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3"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9" y="6404294"/>
            <a:ext cx="273652" cy="269237"/>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AEELlg401cPt3BcR3G3ZOxPjcTzESM0ZEeWJBb9yDWN6IaAJhAzP81YmK42fLgCRKfDWkI3M4bS9ZgO5rGt6HfVks-5jjxKmrLfflvZtzCWlBs8dkxkgATRLrxHO.jpg" descr="AEELlg401cPt3BcR3G3ZOxPjcTzESM0ZEeWJBb9yDWN6IaAJhAzP81YmK42fLgCRKfDWkI3M4bS9ZgO5rGt6HfVks-5jjxKmrLfflvZtzCWlBs8dkxkgATRLrxHO.jpg"/>
          <p:cNvPicPr>
            <a:picLocks noChangeAspect="1"/>
          </p:cNvPicPr>
          <p:nvPr/>
        </p:nvPicPr>
        <p:blipFill>
          <a:blip r:embed="rId2">
            <a:alphaModFix amt="24386"/>
            <a:extLst/>
          </a:blip>
          <a:stretch>
            <a:fillRect/>
          </a:stretch>
        </p:blipFill>
        <p:spPr>
          <a:xfrm>
            <a:off x="-298992" y="82780"/>
            <a:ext cx="12548325" cy="6692440"/>
          </a:xfrm>
          <a:prstGeom prst="rect">
            <a:avLst/>
          </a:prstGeom>
          <a:ln w="12700">
            <a:miter lim="400000"/>
          </a:ln>
        </p:spPr>
      </p:pic>
      <p:sp>
        <p:nvSpPr>
          <p:cNvPr id="104" name="Text"/>
          <p:cNvSpPr txBox="1"/>
          <p:nvPr/>
        </p:nvSpPr>
        <p:spPr>
          <a:xfrm>
            <a:off x="2402473" y="1459119"/>
            <a:ext cx="127001" cy="46781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355600">
              <a:defRPr sz="1300">
                <a:latin typeface="Helvetica Neue"/>
                <a:ea typeface="Helvetica Neue"/>
                <a:cs typeface="Helvetica Neue"/>
                <a:sym typeface="Helvetica Neue"/>
              </a:defRPr>
            </a:pPr>
          </a:p>
        </p:txBody>
      </p:sp>
      <p:pic>
        <p:nvPicPr>
          <p:cNvPr id="105" name="Picture 1" descr="Picture 1"/>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106" name="TextBox 2"/>
          <p:cNvSpPr txBox="1"/>
          <p:nvPr/>
        </p:nvSpPr>
        <p:spPr>
          <a:xfrm>
            <a:off x="933691" y="2465922"/>
            <a:ext cx="10324618" cy="789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indent="457200" algn="ctr">
              <a:defRPr sz="4000">
                <a:solidFill>
                  <a:srgbClr val="163E64"/>
                </a:solidFill>
                <a:latin typeface="Avenir Black"/>
                <a:ea typeface="Avenir Black"/>
                <a:cs typeface="Avenir Black"/>
                <a:sym typeface="Avenir Black"/>
              </a:defRPr>
            </a:pPr>
            <a:r>
              <a:t>When Healthy Foods Stress The Body</a:t>
            </a:r>
          </a:p>
        </p:txBody>
      </p:sp>
      <p:sp>
        <p:nvSpPr>
          <p:cNvPr id="107" name="TextBox 3"/>
          <p:cNvSpPr txBox="1"/>
          <p:nvPr/>
        </p:nvSpPr>
        <p:spPr>
          <a:xfrm>
            <a:off x="933691" y="5814102"/>
            <a:ext cx="10324618" cy="92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2400">
                <a:latin typeface="Avenir Book"/>
                <a:ea typeface="Avenir Book"/>
                <a:cs typeface="Avenir Book"/>
                <a:sym typeface="Avenir Book"/>
              </a:defRPr>
            </a:pPr>
            <a:r>
              <a:t>A BIOGENETIX CLINICAL PRESENTATION</a:t>
            </a:r>
          </a:p>
          <a:p>
            <a:pPr algn="ctr">
              <a:defRPr sz="2400">
                <a:latin typeface="Avenir Light"/>
                <a:ea typeface="Avenir Light"/>
                <a:cs typeface="Avenir Light"/>
                <a:sym typeface="Avenir Light"/>
              </a:defRPr>
            </a:pPr>
            <a:r>
              <a:t>biogenetix.com</a:t>
            </a:r>
          </a:p>
        </p:txBody>
      </p:sp>
      <p:sp>
        <p:nvSpPr>
          <p:cNvPr id="108" name="TextBox 6"/>
          <p:cNvSpPr txBox="1"/>
          <p:nvPr/>
        </p:nvSpPr>
        <p:spPr>
          <a:xfrm>
            <a:off x="933691" y="1704181"/>
            <a:ext cx="10324618" cy="510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400">
                <a:latin typeface="Avenir Book"/>
                <a:ea typeface="Avenir Book"/>
                <a:cs typeface="Avenir Book"/>
                <a:sym typeface="Avenir Book"/>
              </a:defRPr>
            </a:lvl1pPr>
          </a:lstStyle>
          <a:p>
            <a:pPr/>
            <a:r>
              <a:t>Casual Friday Series</a:t>
            </a:r>
          </a:p>
        </p:txBody>
      </p:sp>
      <p:sp>
        <p:nvSpPr>
          <p:cNvPr id="109" name="(and Metabolic Clearing Doesn’t)"/>
          <p:cNvSpPr txBox="1"/>
          <p:nvPr>
            <p:ph type="body" sz="quarter" idx="1"/>
          </p:nvPr>
        </p:nvSpPr>
        <p:spPr>
          <a:xfrm>
            <a:off x="2098623" y="3507066"/>
            <a:ext cx="7994754" cy="1014692"/>
          </a:xfrm>
          <a:prstGeom prst="rect">
            <a:avLst/>
          </a:prstGeom>
        </p:spPr>
        <p:txBody>
          <a:bodyPr/>
          <a:lstStyle>
            <a:lvl1pPr marL="0" indent="0" algn="ctr" defTabSz="384047">
              <a:lnSpc>
                <a:spcPct val="100000"/>
              </a:lnSpc>
              <a:spcBef>
                <a:spcPts val="500"/>
              </a:spcBef>
              <a:buSzTx/>
              <a:buNone/>
              <a:defRPr sz="3300">
                <a:latin typeface="Calibri"/>
                <a:ea typeface="Calibri"/>
                <a:cs typeface="Calibri"/>
                <a:sym typeface="Calibri"/>
              </a:defRPr>
            </a:lvl1pPr>
          </a:lstStyle>
          <a:p>
            <a:pPr/>
            <a:r>
              <a:t>A functional look at ferments, histamine, and metabolic resilience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Picture 2" descr="Picture 2"/>
          <p:cNvPicPr>
            <a:picLocks noChangeAspect="1"/>
          </p:cNvPicPr>
          <p:nvPr/>
        </p:nvPicPr>
        <p:blipFill>
          <a:blip r:embed="rId2">
            <a:extLst/>
          </a:blip>
          <a:srcRect l="0" t="13593" r="0" b="13591"/>
          <a:stretch>
            <a:fillRect/>
          </a:stretch>
        </p:blipFill>
        <p:spPr>
          <a:xfrm>
            <a:off x="0" y="347606"/>
            <a:ext cx="12192000" cy="6858003"/>
          </a:xfrm>
          <a:prstGeom prst="rect">
            <a:avLst/>
          </a:prstGeom>
          <a:ln w="12700">
            <a:miter lim="400000"/>
          </a:ln>
        </p:spPr>
      </p:pic>
      <p:pic>
        <p:nvPicPr>
          <p:cNvPr id="155"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pic>
        <p:nvPicPr>
          <p:cNvPr id="156" name="Screenshot 2026-04-14 at 1.08.24 PM.png" descr="Screenshot 2026-04-14 at 1.08.24 PM.png"/>
          <p:cNvPicPr>
            <a:picLocks noChangeAspect="1"/>
          </p:cNvPicPr>
          <p:nvPr/>
        </p:nvPicPr>
        <p:blipFill>
          <a:blip r:embed="rId4">
            <a:extLst/>
          </a:blip>
          <a:stretch>
            <a:fillRect/>
          </a:stretch>
        </p:blipFill>
        <p:spPr>
          <a:xfrm>
            <a:off x="232412" y="157160"/>
            <a:ext cx="7453374" cy="1392258"/>
          </a:xfrm>
          <a:prstGeom prst="rect">
            <a:avLst/>
          </a:prstGeom>
          <a:ln w="12700">
            <a:miter lim="400000"/>
          </a:ln>
        </p:spPr>
      </p:pic>
      <p:pic>
        <p:nvPicPr>
          <p:cNvPr id="157" name="Screenshot 2026-04-14 at 1.08.17 PM.png" descr="Screenshot 2026-04-14 at 1.08.17 PM.png"/>
          <p:cNvPicPr>
            <a:picLocks noChangeAspect="1"/>
          </p:cNvPicPr>
          <p:nvPr/>
        </p:nvPicPr>
        <p:blipFill>
          <a:blip r:embed="rId5">
            <a:extLst/>
          </a:blip>
          <a:stretch>
            <a:fillRect/>
          </a:stretch>
        </p:blipFill>
        <p:spPr>
          <a:xfrm>
            <a:off x="6245104" y="1100330"/>
            <a:ext cx="4864101" cy="355601"/>
          </a:xfrm>
          <a:prstGeom prst="rect">
            <a:avLst/>
          </a:prstGeom>
          <a:ln w="12700">
            <a:miter lim="400000"/>
          </a:ln>
        </p:spPr>
      </p:pic>
      <p:pic>
        <p:nvPicPr>
          <p:cNvPr id="158" name="Screenshot 2026-04-14 at 1.08.03 PM.png" descr="Screenshot 2026-04-14 at 1.08.03 PM.png"/>
          <p:cNvPicPr>
            <a:picLocks noChangeAspect="1"/>
          </p:cNvPicPr>
          <p:nvPr/>
        </p:nvPicPr>
        <p:blipFill>
          <a:blip r:embed="rId6">
            <a:extLst/>
          </a:blip>
          <a:stretch>
            <a:fillRect/>
          </a:stretch>
        </p:blipFill>
        <p:spPr>
          <a:xfrm>
            <a:off x="1435100" y="1833222"/>
            <a:ext cx="9321800" cy="4394201"/>
          </a:xfrm>
          <a:prstGeom prst="rect">
            <a:avLst/>
          </a:prstGeom>
          <a:ln w="25400">
            <a:solidFill>
              <a:schemeClr val="accent4">
                <a:lumOff val="-8941"/>
              </a:schemeClr>
            </a:solidFill>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icture 2" descr="Picture 2"/>
          <p:cNvPicPr>
            <a:picLocks noChangeAspect="1"/>
          </p:cNvPicPr>
          <p:nvPr/>
        </p:nvPicPr>
        <p:blipFill>
          <a:blip r:embed="rId2">
            <a:extLst/>
          </a:blip>
          <a:srcRect l="0" t="13593" r="0" b="13591"/>
          <a:stretch>
            <a:fillRect/>
          </a:stretch>
        </p:blipFill>
        <p:spPr>
          <a:xfrm>
            <a:off x="0" y="347606"/>
            <a:ext cx="12192000" cy="6858003"/>
          </a:xfrm>
          <a:prstGeom prst="rect">
            <a:avLst/>
          </a:prstGeom>
          <a:ln w="12700">
            <a:miter lim="400000"/>
          </a:ln>
        </p:spPr>
      </p:pic>
      <p:pic>
        <p:nvPicPr>
          <p:cNvPr id="161"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162" name="TextBox 2"/>
          <p:cNvSpPr txBox="1"/>
          <p:nvPr/>
        </p:nvSpPr>
        <p:spPr>
          <a:xfrm>
            <a:off x="1292813" y="2313687"/>
            <a:ext cx="9606374" cy="25354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55600">
              <a:defRPr b="1" sz="2000">
                <a:latin typeface="Helvetica Neue"/>
                <a:ea typeface="Helvetica Neue"/>
                <a:cs typeface="Helvetica Neue"/>
                <a:sym typeface="Helvetica Neue"/>
              </a:defRPr>
            </a:pPr>
            <a:r>
              <a:t>Research Notes: </a:t>
            </a:r>
          </a:p>
          <a:p>
            <a:pPr marL="130342" indent="-130342" defTabSz="355600">
              <a:buSzPct val="100000"/>
              <a:buChar char="•"/>
              <a:defRPr sz="2000">
                <a:latin typeface="Helvetica Neue"/>
                <a:ea typeface="Helvetica Neue"/>
                <a:cs typeface="Helvetica Neue"/>
                <a:sym typeface="Helvetica Neue"/>
              </a:defRPr>
            </a:pPr>
            <a:r>
              <a:t>Probiotic colonization is highly individualized</a:t>
            </a:r>
          </a:p>
          <a:p>
            <a:pPr marL="130342" indent="-130342" defTabSz="355600">
              <a:buSzPct val="100000"/>
              <a:buChar char="•"/>
              <a:defRPr sz="2000">
                <a:latin typeface="Helvetica Neue"/>
                <a:ea typeface="Helvetica Neue"/>
                <a:cs typeface="Helvetica Neue"/>
                <a:sym typeface="Helvetica Neue"/>
              </a:defRPr>
            </a:pPr>
            <a:r>
              <a:t>Host microbiome and immune environment matter </a:t>
            </a:r>
          </a:p>
          <a:p>
            <a:pPr marL="130342" indent="-130342" defTabSz="355600">
              <a:buSzPct val="100000"/>
              <a:buChar char="•"/>
              <a:defRPr sz="2000">
                <a:latin typeface="Helvetica Neue"/>
                <a:ea typeface="Helvetica Neue"/>
                <a:cs typeface="Helvetica Neue"/>
                <a:sym typeface="Helvetica Neue"/>
              </a:defRPr>
            </a:pPr>
            <a:r>
              <a:t>Some may even see a delay in recolonization</a:t>
            </a:r>
          </a:p>
          <a:p>
            <a:pPr marL="130342" indent="-130342" defTabSz="355600">
              <a:buSzPct val="100000"/>
              <a:buChar char="•"/>
              <a:defRPr sz="2000">
                <a:latin typeface="Helvetica Neue"/>
                <a:ea typeface="Helvetica Neue"/>
                <a:cs typeface="Helvetica Neue"/>
                <a:sym typeface="Helvetica Neue"/>
              </a:defRPr>
            </a:pPr>
          </a:p>
          <a:p>
            <a:pPr algn="ctr" defTabSz="355600">
              <a:defRPr sz="2000">
                <a:latin typeface="Helvetica Neue"/>
                <a:ea typeface="Helvetica Neue"/>
                <a:cs typeface="Helvetica Neue"/>
                <a:sym typeface="Helvetica Neue"/>
              </a:defRPr>
            </a:pPr>
            <a:r>
              <a:t>This is why I would not lump all ferments together. Kombucha, kefir, and probiotic beverages may all sit in the same aisle, but they create very different kinds of stress and impact.</a:t>
            </a:r>
          </a:p>
        </p:txBody>
      </p:sp>
      <p:sp>
        <p:nvSpPr>
          <p:cNvPr id="163" name="TextBox 3"/>
          <p:cNvSpPr txBox="1"/>
          <p:nvPr/>
        </p:nvSpPr>
        <p:spPr>
          <a:xfrm>
            <a:off x="1552108" y="207050"/>
            <a:ext cx="9087784" cy="63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defRPr>
            </a:lvl1pPr>
          </a:lstStyle>
          <a:p>
            <a:pPr/>
            <a:r>
              <a:t>Kombucha, Kefir and Probiotic Drinks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Picture 2" descr="Picture 2"/>
          <p:cNvPicPr>
            <a:picLocks noChangeAspect="1"/>
          </p:cNvPicPr>
          <p:nvPr/>
        </p:nvPicPr>
        <p:blipFill>
          <a:blip r:embed="rId2">
            <a:extLst/>
          </a:blip>
          <a:srcRect l="0" t="13593" r="0" b="13591"/>
          <a:stretch>
            <a:fillRect/>
          </a:stretch>
        </p:blipFill>
        <p:spPr>
          <a:xfrm>
            <a:off x="0" y="265462"/>
            <a:ext cx="12192001" cy="6858003"/>
          </a:xfrm>
          <a:prstGeom prst="rect">
            <a:avLst/>
          </a:prstGeom>
          <a:ln w="12700">
            <a:miter lim="400000"/>
          </a:ln>
        </p:spPr>
      </p:pic>
      <p:pic>
        <p:nvPicPr>
          <p:cNvPr id="166"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167" name="TextBox 2"/>
          <p:cNvSpPr txBox="1"/>
          <p:nvPr/>
        </p:nvSpPr>
        <p:spPr>
          <a:xfrm>
            <a:off x="1758905" y="1486950"/>
            <a:ext cx="8674190" cy="44150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00526" indent="-200526" defTabSz="355600">
              <a:buSzPct val="100000"/>
              <a:buChar char="•"/>
              <a:defRPr b="1" sz="2000">
                <a:latin typeface="Helvetica Neue"/>
                <a:ea typeface="Helvetica Neue"/>
                <a:cs typeface="Helvetica Neue"/>
                <a:sym typeface="Helvetica Neue"/>
              </a:defRPr>
            </a:pPr>
            <a:r>
              <a:t>Sourdough fermentation may:</a:t>
            </a:r>
          </a:p>
          <a:p>
            <a:pPr lvl="1" marL="581526" indent="-200526" defTabSz="355600">
              <a:buSzPct val="100000"/>
              <a:buChar char="•"/>
              <a:defRPr sz="2000">
                <a:latin typeface="Helvetica Neue"/>
                <a:ea typeface="Helvetica Neue"/>
                <a:cs typeface="Helvetica Neue"/>
                <a:sym typeface="Helvetica Neue"/>
              </a:defRPr>
            </a:pPr>
            <a:r>
              <a:t>Reduce phytates</a:t>
            </a:r>
          </a:p>
          <a:p>
            <a:pPr lvl="1" marL="581526" indent="-200526" defTabSz="355600">
              <a:buSzPct val="100000"/>
              <a:buChar char="•"/>
              <a:defRPr sz="2000">
                <a:latin typeface="Helvetica Neue"/>
                <a:ea typeface="Helvetica Neue"/>
                <a:cs typeface="Helvetica Neue"/>
                <a:sym typeface="Helvetica Neue"/>
              </a:defRPr>
            </a:pPr>
            <a:r>
              <a:t>Improve digestibility</a:t>
            </a:r>
          </a:p>
          <a:p>
            <a:pPr lvl="1" marL="581526" indent="-200526" defTabSz="355600">
              <a:buSzPct val="100000"/>
              <a:buChar char="•"/>
              <a:defRPr sz="2000">
                <a:latin typeface="Helvetica Neue"/>
                <a:ea typeface="Helvetica Neue"/>
                <a:cs typeface="Helvetica Neue"/>
                <a:sym typeface="Helvetica Neue"/>
              </a:defRPr>
            </a:pPr>
            <a:r>
              <a:t>Partially degrade gluten peptides</a:t>
            </a:r>
          </a:p>
          <a:p>
            <a:pPr marL="200526" indent="-200526" defTabSz="355600">
              <a:buSzPct val="100000"/>
              <a:buChar char="•"/>
              <a:defRPr b="1" sz="2000">
                <a:latin typeface="Helvetica Neue"/>
                <a:ea typeface="Helvetica Neue"/>
                <a:cs typeface="Helvetica Neue"/>
                <a:sym typeface="Helvetica Neue"/>
              </a:defRPr>
            </a:pPr>
            <a:r>
              <a:t>But sourdough still:</a:t>
            </a:r>
          </a:p>
          <a:p>
            <a:pPr lvl="1" marL="581526" indent="-200526" defTabSz="355600">
              <a:buSzPct val="100000"/>
              <a:buChar char="•"/>
              <a:defRPr sz="2000">
                <a:latin typeface="Helvetica Neue"/>
                <a:ea typeface="Helvetica Neue"/>
                <a:cs typeface="Helvetica Neue"/>
                <a:sym typeface="Helvetica Neue"/>
              </a:defRPr>
            </a:pPr>
            <a:r>
              <a:t>Contains residual gluten proteins</a:t>
            </a:r>
          </a:p>
          <a:p>
            <a:pPr lvl="1" marL="581526" indent="-200526" defTabSz="355600">
              <a:buSzPct val="100000"/>
              <a:buChar char="•"/>
              <a:defRPr sz="2000">
                <a:latin typeface="Helvetica Neue"/>
                <a:ea typeface="Helvetica Neue"/>
                <a:cs typeface="Helvetica Neue"/>
                <a:sym typeface="Helvetica Neue"/>
              </a:defRPr>
            </a:pPr>
            <a:r>
              <a:t>Drives glucose response</a:t>
            </a:r>
          </a:p>
          <a:p>
            <a:pPr lvl="1" marL="581526" indent="-200526" defTabSz="355600">
              <a:buSzPct val="100000"/>
              <a:buChar char="•"/>
              <a:defRPr sz="2000">
                <a:latin typeface="Helvetica Neue"/>
                <a:ea typeface="Helvetica Neue"/>
                <a:cs typeface="Helvetica Neue"/>
                <a:sym typeface="Helvetica Neue"/>
              </a:defRPr>
            </a:pPr>
            <a:r>
              <a:t>Stimulates insulin demand</a:t>
            </a:r>
          </a:p>
          <a:p>
            <a:pPr lvl="1" marL="581526" indent="-200526" defTabSz="355600">
              <a:buSzPct val="100000"/>
              <a:buChar char="•"/>
              <a:defRPr sz="2000">
                <a:latin typeface="Helvetica Neue"/>
                <a:ea typeface="Helvetica Neue"/>
                <a:cs typeface="Helvetica Neue"/>
                <a:sym typeface="Helvetica Neue"/>
              </a:defRPr>
            </a:pPr>
            <a:r>
              <a:t>May trigger immune signaling in susceptible patients</a:t>
            </a:r>
          </a:p>
          <a:p>
            <a:pPr defTabSz="355600">
              <a:spcBef>
                <a:spcPts val="200"/>
              </a:spcBef>
              <a:defRPr b="1" sz="2000">
                <a:latin typeface="Helvetica Neue"/>
                <a:ea typeface="Helvetica Neue"/>
                <a:cs typeface="Helvetica Neue"/>
                <a:sym typeface="Helvetica Neue"/>
              </a:defRPr>
            </a:pPr>
          </a:p>
          <a:p>
            <a:pPr algn="ctr" defTabSz="355600">
              <a:defRPr sz="2000">
                <a:latin typeface="Helvetica Neue"/>
                <a:ea typeface="Helvetica Neue"/>
                <a:cs typeface="Helvetica Neue"/>
                <a:sym typeface="Helvetica Neue"/>
              </a:defRPr>
            </a:pPr>
            <a:r>
              <a:t>Improved digestibility does not equal metabolic neutrality.</a:t>
            </a:r>
          </a:p>
          <a:p>
            <a:pPr algn="ctr" defTabSz="355600">
              <a:defRPr sz="2000">
                <a:latin typeface="Helvetica Neue"/>
                <a:ea typeface="Helvetica Neue"/>
                <a:cs typeface="Helvetica Neue"/>
                <a:sym typeface="Helvetica Neue"/>
              </a:defRPr>
            </a:pPr>
            <a:br/>
            <a:r>
              <a:t>Sourdough may be modified bread, but it is still bread. It may be better tolerated in some cases, but it is not consequence-free.</a:t>
            </a:r>
          </a:p>
        </p:txBody>
      </p:sp>
      <p:sp>
        <p:nvSpPr>
          <p:cNvPr id="168" name="TextBox 3"/>
          <p:cNvSpPr txBox="1"/>
          <p:nvPr/>
        </p:nvSpPr>
        <p:spPr>
          <a:xfrm>
            <a:off x="1552108" y="207050"/>
            <a:ext cx="9087784" cy="63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defRPr>
            </a:lvl1pPr>
          </a:lstStyle>
          <a:p>
            <a:pPr/>
            <a:r>
              <a:t>Sourdough is Not a Free Pass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Picture 2" descr="Picture 2"/>
          <p:cNvPicPr>
            <a:picLocks noChangeAspect="1"/>
          </p:cNvPicPr>
          <p:nvPr/>
        </p:nvPicPr>
        <p:blipFill>
          <a:blip r:embed="rId2">
            <a:extLst/>
          </a:blip>
          <a:srcRect l="0" t="13593" r="0" b="13591"/>
          <a:stretch>
            <a:fillRect/>
          </a:stretch>
        </p:blipFill>
        <p:spPr>
          <a:xfrm>
            <a:off x="-1" y="308983"/>
            <a:ext cx="12192001" cy="6858003"/>
          </a:xfrm>
          <a:prstGeom prst="rect">
            <a:avLst/>
          </a:prstGeom>
          <a:ln w="12700">
            <a:miter lim="400000"/>
          </a:ln>
        </p:spPr>
      </p:pic>
      <p:pic>
        <p:nvPicPr>
          <p:cNvPr id="171"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172" name="TextBox 2"/>
          <p:cNvSpPr txBox="1"/>
          <p:nvPr/>
        </p:nvSpPr>
        <p:spPr>
          <a:xfrm>
            <a:off x="1758905" y="1689221"/>
            <a:ext cx="8674190" cy="40975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55600">
              <a:defRPr b="1" sz="2000">
                <a:latin typeface="Helvetica Neue"/>
                <a:ea typeface="Helvetica Neue"/>
                <a:cs typeface="Helvetica Neue"/>
                <a:sym typeface="Helvetica Neue"/>
              </a:defRPr>
            </a:pPr>
            <a:r>
              <a:t>Modern grain products may contribute to:</a:t>
            </a:r>
          </a:p>
          <a:p>
            <a:pPr marL="260684" indent="-260684" defTabSz="355600">
              <a:buSzPct val="100000"/>
              <a:buChar char="•"/>
              <a:defRPr sz="2000">
                <a:latin typeface="Helvetica Neue"/>
                <a:ea typeface="Helvetica Neue"/>
                <a:cs typeface="Helvetica Neue"/>
                <a:sym typeface="Helvetica Neue"/>
              </a:defRPr>
            </a:pPr>
            <a:r>
              <a:t>Blood sugar volatility</a:t>
            </a:r>
          </a:p>
          <a:p>
            <a:pPr marL="260684" indent="-260684" defTabSz="355600">
              <a:buSzPct val="100000"/>
              <a:buChar char="•"/>
              <a:defRPr sz="2000">
                <a:latin typeface="Helvetica Neue"/>
                <a:ea typeface="Helvetica Neue"/>
                <a:cs typeface="Helvetica Neue"/>
                <a:sym typeface="Helvetica Neue"/>
              </a:defRPr>
            </a:pPr>
            <a:r>
              <a:t>Insulin signaling burden</a:t>
            </a:r>
          </a:p>
          <a:p>
            <a:pPr marL="260684" indent="-260684" defTabSz="355600">
              <a:buSzPct val="100000"/>
              <a:buChar char="•"/>
              <a:defRPr sz="2000">
                <a:latin typeface="Helvetica Neue"/>
                <a:ea typeface="Helvetica Neue"/>
                <a:cs typeface="Helvetica Neue"/>
                <a:sym typeface="Helvetica Neue"/>
              </a:defRPr>
            </a:pPr>
            <a:r>
              <a:t>Gluten/WGA immune stimulation</a:t>
            </a:r>
          </a:p>
          <a:p>
            <a:pPr marL="260684" indent="-260684" defTabSz="355600">
              <a:buSzPct val="100000"/>
              <a:buChar char="•"/>
              <a:defRPr sz="2000">
                <a:latin typeface="Helvetica Neue"/>
                <a:ea typeface="Helvetica Neue"/>
                <a:cs typeface="Helvetica Neue"/>
                <a:sym typeface="Helvetica Neue"/>
              </a:defRPr>
            </a:pPr>
            <a:r>
              <a:t>Agricultural residue exposure</a:t>
            </a:r>
          </a:p>
          <a:p>
            <a:pPr marL="260684" indent="-260684" defTabSz="355600">
              <a:buSzPct val="100000"/>
              <a:buChar char="•"/>
              <a:defRPr sz="2000">
                <a:latin typeface="Helvetica Neue"/>
                <a:ea typeface="Helvetica Neue"/>
                <a:cs typeface="Helvetica Neue"/>
                <a:sym typeface="Helvetica Neue"/>
              </a:defRPr>
            </a:pPr>
            <a:r>
              <a:t>Cumulative inflammatory load</a:t>
            </a:r>
          </a:p>
          <a:p>
            <a:pPr defTabSz="355600">
              <a:spcBef>
                <a:spcPts val="200"/>
              </a:spcBef>
              <a:defRPr b="1" sz="2000">
                <a:latin typeface="Helvetica Neue"/>
                <a:ea typeface="Helvetica Neue"/>
                <a:cs typeface="Helvetica Neue"/>
                <a:sym typeface="Helvetica Neue"/>
              </a:defRPr>
            </a:pPr>
          </a:p>
          <a:p>
            <a:pPr algn="ctr" defTabSz="355600">
              <a:defRPr sz="2000">
                <a:latin typeface="Helvetica Neue"/>
                <a:ea typeface="Helvetica Neue"/>
                <a:cs typeface="Helvetica Neue"/>
                <a:sym typeface="Helvetica Neue"/>
              </a:defRPr>
            </a:pPr>
            <a:r>
              <a:t>Food impact is shaped by total inflammatory burden — not just its health reputation.</a:t>
            </a:r>
          </a:p>
          <a:p>
            <a:pPr algn="ctr" defTabSz="355600">
              <a:defRPr sz="2000">
                <a:latin typeface="Helvetica Neue"/>
                <a:ea typeface="Helvetica Neue"/>
                <a:cs typeface="Helvetica Neue"/>
                <a:sym typeface="Helvetica Neue"/>
              </a:defRPr>
            </a:pPr>
            <a:br/>
            <a:r>
              <a:t>This is no longer just a digestion conversation. For many patients, grain exposure carries metabolic, immune, and environmental burden all at once.</a:t>
            </a:r>
          </a:p>
        </p:txBody>
      </p:sp>
      <p:sp>
        <p:nvSpPr>
          <p:cNvPr id="173" name="TextBox 3"/>
          <p:cNvSpPr txBox="1"/>
          <p:nvPr/>
        </p:nvSpPr>
        <p:spPr>
          <a:xfrm>
            <a:off x="1552108" y="207050"/>
            <a:ext cx="9087784" cy="63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defRPr>
            </a:lvl1pPr>
          </a:lstStyle>
          <a:p>
            <a:pPr/>
            <a:r>
              <a:t>Why Sourdough Still Matters Metabolically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Picture 2" descr="Picture 2"/>
          <p:cNvPicPr>
            <a:picLocks noChangeAspect="1"/>
          </p:cNvPicPr>
          <p:nvPr/>
        </p:nvPicPr>
        <p:blipFill>
          <a:blip r:embed="rId2">
            <a:extLst/>
          </a:blip>
          <a:srcRect l="0" t="13593" r="0" b="13591"/>
          <a:stretch>
            <a:fillRect/>
          </a:stretch>
        </p:blipFill>
        <p:spPr>
          <a:xfrm>
            <a:off x="0" y="347606"/>
            <a:ext cx="12192000" cy="6858003"/>
          </a:xfrm>
          <a:prstGeom prst="rect">
            <a:avLst/>
          </a:prstGeom>
          <a:ln w="12700">
            <a:miter lim="400000"/>
          </a:ln>
        </p:spPr>
      </p:pic>
      <p:pic>
        <p:nvPicPr>
          <p:cNvPr id="176"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pic>
        <p:nvPicPr>
          <p:cNvPr id="177" name="Screenshot 2026-04-16 at 1.23.17 PM.png" descr="Screenshot 2026-04-16 at 1.23.17 PM.png"/>
          <p:cNvPicPr>
            <a:picLocks noChangeAspect="1"/>
          </p:cNvPicPr>
          <p:nvPr/>
        </p:nvPicPr>
        <p:blipFill>
          <a:blip r:embed="rId4">
            <a:extLst/>
          </a:blip>
          <a:stretch>
            <a:fillRect/>
          </a:stretch>
        </p:blipFill>
        <p:spPr>
          <a:xfrm>
            <a:off x="2152904" y="979509"/>
            <a:ext cx="7645401" cy="5854701"/>
          </a:xfrm>
          <a:prstGeom prst="rect">
            <a:avLst/>
          </a:prstGeom>
          <a:ln w="25400">
            <a:solidFill>
              <a:schemeClr val="accent4">
                <a:lumOff val="-8941"/>
              </a:schemeClr>
            </a:solidFill>
            <a:miter lim="400000"/>
          </a:ln>
        </p:spPr>
      </p:pic>
      <p:pic>
        <p:nvPicPr>
          <p:cNvPr id="178" name="Screenshot 2026-04-16 at 1.23.41 PM.png" descr="Screenshot 2026-04-16 at 1.23.41 PM.png"/>
          <p:cNvPicPr>
            <a:picLocks noChangeAspect="1"/>
          </p:cNvPicPr>
          <p:nvPr/>
        </p:nvPicPr>
        <p:blipFill>
          <a:blip r:embed="rId5">
            <a:extLst/>
          </a:blip>
          <a:stretch>
            <a:fillRect/>
          </a:stretch>
        </p:blipFill>
        <p:spPr>
          <a:xfrm>
            <a:off x="1466850" y="66198"/>
            <a:ext cx="9258301" cy="889001"/>
          </a:xfrm>
          <a:prstGeom prst="rect">
            <a:avLst/>
          </a:prstGeom>
          <a:ln w="12700">
            <a:miter lim="400000"/>
          </a:ln>
        </p:spPr>
      </p:pic>
      <p:pic>
        <p:nvPicPr>
          <p:cNvPr id="179" name="Screenshot 2026-04-16 at 1.23.34 PM.png" descr="Screenshot 2026-04-16 at 1.23.34 PM.png"/>
          <p:cNvPicPr>
            <a:picLocks noChangeAspect="1"/>
          </p:cNvPicPr>
          <p:nvPr/>
        </p:nvPicPr>
        <p:blipFill>
          <a:blip r:embed="rId6">
            <a:extLst/>
          </a:blip>
          <a:stretch>
            <a:fillRect/>
          </a:stretch>
        </p:blipFill>
        <p:spPr>
          <a:xfrm>
            <a:off x="6435228" y="486170"/>
            <a:ext cx="3314701" cy="36830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Picture 2" descr="Picture 2"/>
          <p:cNvPicPr>
            <a:picLocks noChangeAspect="1"/>
          </p:cNvPicPr>
          <p:nvPr/>
        </p:nvPicPr>
        <p:blipFill>
          <a:blip r:embed="rId2">
            <a:extLst/>
          </a:blip>
          <a:srcRect l="0" t="13593" r="0" b="13591"/>
          <a:stretch>
            <a:fillRect/>
          </a:stretch>
        </p:blipFill>
        <p:spPr>
          <a:xfrm>
            <a:off x="0" y="347606"/>
            <a:ext cx="12192000" cy="6858003"/>
          </a:xfrm>
          <a:prstGeom prst="rect">
            <a:avLst/>
          </a:prstGeom>
          <a:ln w="12700">
            <a:miter lim="400000"/>
          </a:ln>
        </p:spPr>
      </p:pic>
      <p:pic>
        <p:nvPicPr>
          <p:cNvPr id="182"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183" name="TextBox 2"/>
          <p:cNvSpPr txBox="1"/>
          <p:nvPr/>
        </p:nvSpPr>
        <p:spPr>
          <a:xfrm>
            <a:off x="1758905" y="2015593"/>
            <a:ext cx="8674190" cy="28268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355600">
              <a:defRPr sz="2200">
                <a:latin typeface="Helvetica Neue"/>
                <a:ea typeface="Helvetica Neue"/>
                <a:cs typeface="Helvetica Neue"/>
                <a:sym typeface="Helvetica Neue"/>
              </a:defRPr>
            </a:pPr>
            <a:r>
              <a:t>For metabolically fragile patients, the issue is cumulative burden: glycemic load, immune activation, and environmental exposure all layered together.</a:t>
            </a:r>
          </a:p>
          <a:p>
            <a:pPr algn="ctr" defTabSz="355600">
              <a:defRPr sz="2200">
                <a:latin typeface="Helvetica Neue"/>
                <a:ea typeface="Helvetica Neue"/>
                <a:cs typeface="Helvetica Neue"/>
                <a:sym typeface="Helvetica Neue"/>
              </a:defRPr>
            </a:pPr>
          </a:p>
          <a:p>
            <a:pPr algn="ctr" defTabSz="355600">
              <a:defRPr sz="2200">
                <a:latin typeface="Helvetica Neue"/>
                <a:ea typeface="Helvetica Neue"/>
                <a:cs typeface="Helvetica Neue"/>
                <a:sym typeface="Helvetica Neue"/>
              </a:defRPr>
            </a:pPr>
          </a:p>
          <a:p>
            <a:pPr algn="ctr" defTabSz="355600">
              <a:defRPr sz="2200">
                <a:latin typeface="Helvetica Neue"/>
                <a:ea typeface="Helvetica Neue"/>
                <a:cs typeface="Helvetica Neue"/>
                <a:sym typeface="Helvetica Neue"/>
              </a:defRPr>
            </a:pPr>
          </a:p>
          <a:p>
            <a:pPr algn="ctr" defTabSz="355600">
              <a:defRPr sz="2200">
                <a:latin typeface="Helvetica Neue"/>
                <a:ea typeface="Helvetica Neue"/>
                <a:cs typeface="Helvetica Neue"/>
                <a:sym typeface="Helvetica Neue"/>
              </a:defRPr>
            </a:pPr>
            <a:r>
              <a:t>A resilient system may tolerate this well—a compromised one often cannot.</a:t>
            </a:r>
          </a:p>
        </p:txBody>
      </p:sp>
      <p:sp>
        <p:nvSpPr>
          <p:cNvPr id="184" name="TextBox 3"/>
          <p:cNvSpPr txBox="1"/>
          <p:nvPr/>
        </p:nvSpPr>
        <p:spPr>
          <a:xfrm>
            <a:off x="1552108" y="207050"/>
            <a:ext cx="9087784" cy="63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defRPr>
            </a:lvl1pPr>
          </a:lstStyle>
          <a:p>
            <a:pPr/>
            <a:r>
              <a:t>Healthy Foods, Same Toxic Environment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Picture 2" descr="Picture 2"/>
          <p:cNvPicPr>
            <a:picLocks noChangeAspect="1"/>
          </p:cNvPicPr>
          <p:nvPr/>
        </p:nvPicPr>
        <p:blipFill>
          <a:blip r:embed="rId2">
            <a:extLst/>
          </a:blip>
          <a:srcRect l="0" t="13593" r="0" b="13591"/>
          <a:stretch>
            <a:fillRect/>
          </a:stretch>
        </p:blipFill>
        <p:spPr>
          <a:xfrm>
            <a:off x="0" y="270360"/>
            <a:ext cx="12192001" cy="6858003"/>
          </a:xfrm>
          <a:prstGeom prst="rect">
            <a:avLst/>
          </a:prstGeom>
          <a:ln w="12700">
            <a:miter lim="400000"/>
          </a:ln>
        </p:spPr>
      </p:pic>
      <p:pic>
        <p:nvPicPr>
          <p:cNvPr id="187"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188" name="TextBox 2"/>
          <p:cNvSpPr txBox="1"/>
          <p:nvPr/>
        </p:nvSpPr>
        <p:spPr>
          <a:xfrm>
            <a:off x="1758905" y="1193398"/>
            <a:ext cx="8674190" cy="50119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55600">
              <a:defRPr b="1" sz="2000">
                <a:latin typeface="Helvetica Neue"/>
                <a:ea typeface="Helvetica Neue"/>
                <a:cs typeface="Helvetica Neue"/>
                <a:sym typeface="Helvetica Neue"/>
              </a:defRPr>
            </a:pPr>
            <a:r>
              <a:t>Low resilience creates exaggerated responses:</a:t>
            </a:r>
          </a:p>
          <a:p>
            <a:pPr marL="250657" indent="-250657" defTabSz="355600">
              <a:buSzPct val="100000"/>
              <a:buChar char="•"/>
              <a:defRPr sz="2000">
                <a:latin typeface="Helvetica Neue"/>
                <a:ea typeface="Helvetica Neue"/>
                <a:cs typeface="Helvetica Neue"/>
                <a:sym typeface="Helvetica Neue"/>
              </a:defRPr>
            </a:pPr>
            <a:r>
              <a:t>Histamine overload</a:t>
            </a:r>
          </a:p>
          <a:p>
            <a:pPr marL="250657" indent="-250657" defTabSz="355600">
              <a:buSzPct val="100000"/>
              <a:buChar char="•"/>
              <a:defRPr sz="2000">
                <a:latin typeface="Helvetica Neue"/>
                <a:ea typeface="Helvetica Neue"/>
                <a:cs typeface="Helvetica Neue"/>
                <a:sym typeface="Helvetica Neue"/>
              </a:defRPr>
            </a:pPr>
            <a:r>
              <a:t>Dysbiotic flare-ups</a:t>
            </a:r>
          </a:p>
          <a:p>
            <a:pPr marL="250657" indent="-250657" defTabSz="355600">
              <a:buSzPct val="100000"/>
              <a:buChar char="•"/>
              <a:defRPr sz="2000">
                <a:latin typeface="Helvetica Neue"/>
                <a:ea typeface="Helvetica Neue"/>
                <a:cs typeface="Helvetica Neue"/>
                <a:sym typeface="Helvetica Neue"/>
              </a:defRPr>
            </a:pPr>
            <a:r>
              <a:t>Blood sugar instability</a:t>
            </a:r>
          </a:p>
          <a:p>
            <a:pPr marL="250657" indent="-250657" defTabSz="355600">
              <a:buSzPct val="100000"/>
              <a:buChar char="•"/>
              <a:defRPr sz="2000">
                <a:latin typeface="Helvetica Neue"/>
                <a:ea typeface="Helvetica Neue"/>
                <a:cs typeface="Helvetica Neue"/>
                <a:sym typeface="Helvetica Neue"/>
              </a:defRPr>
            </a:pPr>
            <a:r>
              <a:t>Inflammatory signaling</a:t>
            </a:r>
          </a:p>
          <a:p>
            <a:pPr defTabSz="355600">
              <a:defRPr sz="2000">
                <a:latin typeface="Helvetica Neue"/>
                <a:ea typeface="Helvetica Neue"/>
                <a:cs typeface="Helvetica Neue"/>
                <a:sym typeface="Helvetica Neue"/>
              </a:defRPr>
            </a:pPr>
          </a:p>
          <a:p>
            <a:pPr defTabSz="355600">
              <a:spcBef>
                <a:spcPts val="200"/>
              </a:spcBef>
              <a:defRPr b="1" sz="2000">
                <a:latin typeface="Helvetica Neue"/>
                <a:ea typeface="Helvetica Neue"/>
                <a:cs typeface="Helvetica Neue"/>
                <a:sym typeface="Helvetica Neue"/>
              </a:defRPr>
            </a:pPr>
            <a:r>
              <a:t>Functional Root Causes:</a:t>
            </a:r>
          </a:p>
          <a:p>
            <a:pPr marL="250657" indent="-250657" defTabSz="355600">
              <a:buSzPct val="100000"/>
              <a:buChar char="•"/>
              <a:defRPr sz="2000">
                <a:latin typeface="Helvetica Neue"/>
                <a:ea typeface="Helvetica Neue"/>
                <a:cs typeface="Helvetica Neue"/>
                <a:sym typeface="Helvetica Neue"/>
              </a:defRPr>
            </a:pPr>
            <a:r>
              <a:t>Impaired drainage</a:t>
            </a:r>
          </a:p>
          <a:p>
            <a:pPr marL="250657" indent="-250657" defTabSz="355600">
              <a:buSzPct val="100000"/>
              <a:buChar char="•"/>
              <a:defRPr sz="2000">
                <a:latin typeface="Helvetica Neue"/>
                <a:ea typeface="Helvetica Neue"/>
                <a:cs typeface="Helvetica Neue"/>
                <a:sym typeface="Helvetica Neue"/>
              </a:defRPr>
            </a:pPr>
            <a:r>
              <a:t>Gut barrier dysfunction</a:t>
            </a:r>
          </a:p>
          <a:p>
            <a:pPr marL="250657" indent="-250657" defTabSz="355600">
              <a:buSzPct val="100000"/>
              <a:buChar char="•"/>
              <a:defRPr sz="2000">
                <a:latin typeface="Helvetica Neue"/>
                <a:ea typeface="Helvetica Neue"/>
                <a:cs typeface="Helvetica Neue"/>
                <a:sym typeface="Helvetica Neue"/>
              </a:defRPr>
            </a:pPr>
            <a:r>
              <a:t>Chronic inflammation</a:t>
            </a:r>
          </a:p>
          <a:p>
            <a:pPr marL="250657" indent="-250657" defTabSz="355600">
              <a:buSzPct val="100000"/>
              <a:buChar char="•"/>
              <a:defRPr sz="2000">
                <a:latin typeface="Helvetica Neue"/>
                <a:ea typeface="Helvetica Neue"/>
                <a:cs typeface="Helvetica Neue"/>
                <a:sym typeface="Helvetica Neue"/>
              </a:defRPr>
            </a:pPr>
            <a:r>
              <a:t>Insulin resistance</a:t>
            </a:r>
          </a:p>
          <a:p>
            <a:pPr algn="ctr" defTabSz="355600">
              <a:defRPr sz="2000">
                <a:latin typeface="Helvetica Neue"/>
                <a:ea typeface="Helvetica Neue"/>
                <a:cs typeface="Helvetica Neue"/>
                <a:sym typeface="Helvetica Neue"/>
              </a:defRPr>
            </a:pPr>
            <a:br/>
            <a:r>
              <a:t>When resilience is low, even healthy foods become stressors.</a:t>
            </a:r>
          </a:p>
          <a:p>
            <a:pPr algn="ctr" defTabSz="355600">
              <a:defRPr sz="2000">
                <a:latin typeface="Helvetica Neue"/>
                <a:ea typeface="Helvetica Neue"/>
                <a:cs typeface="Helvetica Neue"/>
                <a:sym typeface="Helvetica Neue"/>
              </a:defRPr>
            </a:pPr>
          </a:p>
          <a:p>
            <a:pPr algn="ctr" defTabSz="355600">
              <a:defRPr sz="2000">
                <a:latin typeface="Helvetica Neue"/>
                <a:ea typeface="Helvetica Neue"/>
                <a:cs typeface="Helvetica Neue"/>
                <a:sym typeface="Helvetica Neue"/>
              </a:defRPr>
            </a:pPr>
            <a:r>
              <a:t>We’re back to the main point now. The food may reveal the problem, but the deeper issue is reduced resilience</a:t>
            </a:r>
          </a:p>
        </p:txBody>
      </p:sp>
      <p:sp>
        <p:nvSpPr>
          <p:cNvPr id="189" name="TextBox 3"/>
          <p:cNvSpPr txBox="1"/>
          <p:nvPr/>
        </p:nvSpPr>
        <p:spPr>
          <a:xfrm>
            <a:off x="1552108" y="207050"/>
            <a:ext cx="9087784" cy="63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defRPr>
            </a:lvl1pPr>
          </a:lstStyle>
          <a:p>
            <a:pPr/>
            <a:r>
              <a:t>Real Problem is Reduced Resilience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Picture 2" descr="Picture 2"/>
          <p:cNvPicPr>
            <a:picLocks noChangeAspect="1"/>
          </p:cNvPicPr>
          <p:nvPr/>
        </p:nvPicPr>
        <p:blipFill>
          <a:blip r:embed="rId2">
            <a:extLst/>
          </a:blip>
          <a:srcRect l="0" t="13593" r="0" b="13591"/>
          <a:stretch>
            <a:fillRect/>
          </a:stretch>
        </p:blipFill>
        <p:spPr>
          <a:xfrm>
            <a:off x="0" y="244611"/>
            <a:ext cx="12192001" cy="6858003"/>
          </a:xfrm>
          <a:prstGeom prst="rect">
            <a:avLst/>
          </a:prstGeom>
          <a:ln w="12700">
            <a:miter lim="400000"/>
          </a:ln>
        </p:spPr>
      </p:pic>
      <p:pic>
        <p:nvPicPr>
          <p:cNvPr id="192" name="Tree of health dysfunctions.png" descr="Tree of health dysfunctions.png"/>
          <p:cNvPicPr>
            <a:picLocks noChangeAspect="1"/>
          </p:cNvPicPr>
          <p:nvPr/>
        </p:nvPicPr>
        <p:blipFill>
          <a:blip r:embed="rId3">
            <a:extLst/>
          </a:blip>
          <a:stretch>
            <a:fillRect/>
          </a:stretch>
        </p:blipFill>
        <p:spPr>
          <a:xfrm>
            <a:off x="4816174" y="-159706"/>
            <a:ext cx="4784941" cy="7177412"/>
          </a:xfrm>
          <a:prstGeom prst="rect">
            <a:avLst/>
          </a:prstGeom>
          <a:ln w="12700">
            <a:miter lim="400000"/>
          </a:ln>
        </p:spPr>
      </p:pic>
      <p:pic>
        <p:nvPicPr>
          <p:cNvPr id="193" name="Picture 12" descr="Picture 12"/>
          <p:cNvPicPr>
            <a:picLocks noChangeAspect="1"/>
          </p:cNvPicPr>
          <p:nvPr/>
        </p:nvPicPr>
        <p:blipFill>
          <a:blip r:embed="rId4">
            <a:extLst/>
          </a:blip>
          <a:stretch>
            <a:fillRect/>
          </a:stretch>
        </p:blipFill>
        <p:spPr>
          <a:xfrm>
            <a:off x="10949044" y="5869468"/>
            <a:ext cx="955943" cy="736077"/>
          </a:xfrm>
          <a:prstGeom prst="rect">
            <a:avLst/>
          </a:prstGeom>
          <a:ln w="12700">
            <a:miter lim="400000"/>
          </a:ln>
        </p:spPr>
      </p:pic>
      <p:sp>
        <p:nvSpPr>
          <p:cNvPr id="194" name="TextBox 2"/>
          <p:cNvSpPr txBox="1"/>
          <p:nvPr/>
        </p:nvSpPr>
        <p:spPr>
          <a:xfrm>
            <a:off x="638837" y="1485619"/>
            <a:ext cx="3166113" cy="6939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355600">
              <a:defRPr sz="2000">
                <a:latin typeface="Helvetica Neue"/>
                <a:ea typeface="Helvetica Neue"/>
                <a:cs typeface="Helvetica Neue"/>
                <a:sym typeface="Helvetica Neue"/>
              </a:defRPr>
            </a:lvl1pPr>
          </a:lstStyle>
          <a:p>
            <a:pPr/>
            <a:r>
              <a:t>Symptoms are feedback, not random events.</a:t>
            </a:r>
          </a:p>
        </p:txBody>
      </p:sp>
      <p:sp>
        <p:nvSpPr>
          <p:cNvPr id="195" name="TextBox 2"/>
          <p:cNvSpPr txBox="1"/>
          <p:nvPr/>
        </p:nvSpPr>
        <p:spPr>
          <a:xfrm>
            <a:off x="638837" y="3438013"/>
            <a:ext cx="3166113" cy="19131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355600">
              <a:defRPr sz="2000">
                <a:latin typeface="Helvetica Neue"/>
                <a:ea typeface="Helvetica Neue"/>
                <a:cs typeface="Helvetica Neue"/>
                <a:sym typeface="Helvetica Neue"/>
              </a:defRPr>
            </a:lvl1pPr>
          </a:lstStyle>
          <a:p>
            <a:pPr/>
            <a:r>
              <a:t>When a patient reacts to healthy foods, I do not see that as random intolerance. I see it as physiology giving us information.”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Picture 2" descr="Picture 2"/>
          <p:cNvPicPr>
            <a:picLocks noChangeAspect="1"/>
          </p:cNvPicPr>
          <p:nvPr/>
        </p:nvPicPr>
        <p:blipFill>
          <a:blip r:embed="rId2">
            <a:extLst/>
          </a:blip>
          <a:srcRect l="0" t="13593" r="0" b="13591"/>
          <a:stretch>
            <a:fillRect/>
          </a:stretch>
        </p:blipFill>
        <p:spPr>
          <a:xfrm>
            <a:off x="0" y="270360"/>
            <a:ext cx="12192001" cy="6858003"/>
          </a:xfrm>
          <a:prstGeom prst="rect">
            <a:avLst/>
          </a:prstGeom>
          <a:ln w="12700">
            <a:miter lim="400000"/>
          </a:ln>
        </p:spPr>
      </p:pic>
      <p:pic>
        <p:nvPicPr>
          <p:cNvPr id="198"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199" name="TextBox 2"/>
          <p:cNvSpPr txBox="1"/>
          <p:nvPr/>
        </p:nvSpPr>
        <p:spPr>
          <a:xfrm>
            <a:off x="1758905" y="1685038"/>
            <a:ext cx="8674190" cy="34879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55600">
              <a:defRPr b="1" sz="2000">
                <a:latin typeface="Helvetica Neue"/>
                <a:ea typeface="Helvetica Neue"/>
                <a:cs typeface="Helvetica Neue"/>
                <a:sym typeface="Helvetica Neue"/>
              </a:defRPr>
            </a:pPr>
            <a:r>
              <a:t>Look for patterns in:</a:t>
            </a:r>
          </a:p>
          <a:p>
            <a:pPr marL="513644" indent="-513644" defTabSz="355600">
              <a:buSzPct val="100000"/>
              <a:buFont typeface="Menlo Regular"/>
              <a:buChar char="•"/>
              <a:defRPr sz="2000">
                <a:latin typeface="Helvetica Neue"/>
                <a:ea typeface="Helvetica Neue"/>
                <a:cs typeface="Helvetica Neue"/>
                <a:sym typeface="Helvetica Neue"/>
              </a:defRPr>
            </a:pPr>
            <a:r>
              <a:t>Fasting insulin</a:t>
            </a:r>
          </a:p>
          <a:p>
            <a:pPr marL="513644" indent="-513644" defTabSz="355600">
              <a:buSzPct val="100000"/>
              <a:buFont typeface="Menlo Regular"/>
              <a:buChar char="•"/>
              <a:defRPr sz="2000">
                <a:latin typeface="Helvetica Neue"/>
                <a:ea typeface="Helvetica Neue"/>
                <a:cs typeface="Helvetica Neue"/>
                <a:sym typeface="Helvetica Neue"/>
              </a:defRPr>
            </a:pPr>
            <a:r>
              <a:t>CRP</a:t>
            </a:r>
          </a:p>
          <a:p>
            <a:pPr marL="513644" indent="-513644" defTabSz="355600">
              <a:buSzPct val="100000"/>
              <a:buFont typeface="Menlo Regular"/>
              <a:buChar char="•"/>
              <a:defRPr sz="2000">
                <a:latin typeface="Helvetica Neue"/>
                <a:ea typeface="Helvetica Neue"/>
                <a:cs typeface="Helvetica Neue"/>
                <a:sym typeface="Helvetica Neue"/>
              </a:defRPr>
            </a:pPr>
            <a:r>
              <a:t>Homocysteine</a:t>
            </a:r>
          </a:p>
          <a:p>
            <a:pPr marL="513644" indent="-513644" defTabSz="355600">
              <a:buSzPct val="100000"/>
              <a:buFont typeface="Menlo Regular"/>
              <a:buChar char="•"/>
              <a:defRPr sz="2000">
                <a:latin typeface="Helvetica Neue"/>
                <a:ea typeface="Helvetica Neue"/>
                <a:cs typeface="Helvetica Neue"/>
                <a:sym typeface="Helvetica Neue"/>
              </a:defRPr>
            </a:pPr>
            <a:r>
              <a:t>Liver enzymes</a:t>
            </a:r>
          </a:p>
          <a:p>
            <a:pPr marL="513644" indent="-513644" defTabSz="355600">
              <a:buSzPct val="100000"/>
              <a:buFont typeface="Menlo Regular"/>
              <a:buChar char="•"/>
              <a:defRPr sz="2000">
                <a:latin typeface="Helvetica Neue"/>
                <a:ea typeface="Helvetica Neue"/>
                <a:cs typeface="Helvetica Neue"/>
                <a:sym typeface="Helvetica Neue"/>
              </a:defRPr>
            </a:pPr>
            <a:r>
              <a:t>CBC inflammatory trends</a:t>
            </a:r>
          </a:p>
          <a:p>
            <a:pPr defTabSz="355600">
              <a:spcBef>
                <a:spcPts val="200"/>
              </a:spcBef>
              <a:defRPr b="1" sz="2000">
                <a:latin typeface="Helvetica Neue"/>
                <a:ea typeface="Helvetica Neue"/>
                <a:cs typeface="Helvetica Neue"/>
                <a:sym typeface="Helvetica Neue"/>
              </a:defRPr>
            </a:pPr>
          </a:p>
          <a:p>
            <a:pPr algn="ctr" defTabSz="355600">
              <a:defRPr sz="2000">
                <a:latin typeface="Helvetica Neue"/>
                <a:ea typeface="Helvetica Neue"/>
                <a:cs typeface="Helvetica Neue"/>
                <a:sym typeface="Helvetica Neue"/>
              </a:defRPr>
            </a:pPr>
            <a:r>
              <a:t>Normal labs may still hide poor resilience patterns.</a:t>
            </a:r>
          </a:p>
          <a:p>
            <a:pPr algn="ctr" defTabSz="355600">
              <a:defRPr sz="2000">
                <a:latin typeface="Helvetica Neue"/>
                <a:ea typeface="Helvetica Neue"/>
                <a:cs typeface="Helvetica Neue"/>
                <a:sym typeface="Helvetica Neue"/>
              </a:defRPr>
            </a:pPr>
            <a:br/>
            <a:r>
              <a:t>Many of these patients have labs that look acceptable at first glance. The real value comes from pattern recognition.</a:t>
            </a:r>
          </a:p>
        </p:txBody>
      </p:sp>
      <p:sp>
        <p:nvSpPr>
          <p:cNvPr id="200" name="TextBox 3"/>
          <p:cNvSpPr txBox="1"/>
          <p:nvPr/>
        </p:nvSpPr>
        <p:spPr>
          <a:xfrm>
            <a:off x="1552108" y="207050"/>
            <a:ext cx="9087784" cy="63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defRPr>
            </a:lvl1pPr>
          </a:lstStyle>
          <a:p>
            <a:pPr/>
            <a:r>
              <a:t>What to Look For Clinically</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Picture 2" descr="Picture 2"/>
          <p:cNvPicPr>
            <a:picLocks noChangeAspect="1"/>
          </p:cNvPicPr>
          <p:nvPr/>
        </p:nvPicPr>
        <p:blipFill>
          <a:blip r:embed="rId2">
            <a:extLst/>
          </a:blip>
          <a:srcRect l="0" t="13593" r="0" b="13591"/>
          <a:stretch>
            <a:fillRect/>
          </a:stretch>
        </p:blipFill>
        <p:spPr>
          <a:xfrm>
            <a:off x="0" y="270360"/>
            <a:ext cx="12192001" cy="6858003"/>
          </a:xfrm>
          <a:prstGeom prst="rect">
            <a:avLst/>
          </a:prstGeom>
          <a:ln w="12700">
            <a:miter lim="400000"/>
          </a:ln>
        </p:spPr>
      </p:pic>
      <p:pic>
        <p:nvPicPr>
          <p:cNvPr id="203"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204" name="TextBox 2"/>
          <p:cNvSpPr txBox="1"/>
          <p:nvPr/>
        </p:nvSpPr>
        <p:spPr>
          <a:xfrm>
            <a:off x="1758905" y="1837437"/>
            <a:ext cx="8674190" cy="31831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00526" indent="-200526" defTabSz="355600">
              <a:buSzPct val="100000"/>
              <a:buChar char="•"/>
              <a:defRPr b="1" sz="2000">
                <a:latin typeface="Helvetica Neue"/>
                <a:ea typeface="Helvetica Neue"/>
                <a:cs typeface="Helvetica Neue"/>
                <a:sym typeface="Helvetica Neue"/>
              </a:defRPr>
            </a:pPr>
            <a:r>
              <a:t>Avoid:</a:t>
            </a:r>
          </a:p>
          <a:p>
            <a:pPr lvl="1" marL="581526" indent="-200526" defTabSz="355600">
              <a:buSzPct val="100000"/>
              <a:buChar char="•"/>
              <a:defRPr sz="2000">
                <a:latin typeface="Helvetica Neue"/>
                <a:ea typeface="Helvetica Neue"/>
                <a:cs typeface="Helvetica Neue"/>
                <a:sym typeface="Helvetica Neue"/>
              </a:defRPr>
            </a:pPr>
            <a:r>
              <a:t>“Stop eating that forever.”</a:t>
            </a:r>
          </a:p>
          <a:p>
            <a:pPr marL="200526" indent="-200526" defTabSz="355600">
              <a:buSzPct val="100000"/>
              <a:buChar char="•"/>
              <a:defRPr b="1" sz="2000">
                <a:latin typeface="Helvetica Neue"/>
                <a:ea typeface="Helvetica Neue"/>
                <a:cs typeface="Helvetica Neue"/>
                <a:sym typeface="Helvetica Neue"/>
              </a:defRPr>
            </a:pPr>
            <a:r>
              <a:t>Instead try things like:</a:t>
            </a:r>
          </a:p>
          <a:p>
            <a:pPr lvl="1" marL="581526" indent="-200526" defTabSz="355600">
              <a:buSzPct val="100000"/>
              <a:buChar char="•"/>
              <a:defRPr sz="2000">
                <a:latin typeface="Helvetica Neue"/>
                <a:ea typeface="Helvetica Neue"/>
                <a:cs typeface="Helvetica Neue"/>
                <a:sym typeface="Helvetica Neue"/>
              </a:defRPr>
            </a:pPr>
            <a:r>
              <a:t>“Let’s rebuild things first.”</a:t>
            </a:r>
          </a:p>
          <a:p>
            <a:pPr lvl="1" marL="581526" indent="-200526" defTabSz="355600">
              <a:buSzPct val="100000"/>
              <a:buChar char="•"/>
              <a:defRPr sz="2000">
                <a:latin typeface="Helvetica Neue"/>
                <a:ea typeface="Helvetica Neue"/>
                <a:cs typeface="Helvetica Neue"/>
                <a:sym typeface="Helvetica Neue"/>
              </a:defRPr>
            </a:pPr>
            <a:r>
              <a:t>“We need to lay the foundation first.”</a:t>
            </a:r>
          </a:p>
          <a:p>
            <a:pPr defTabSz="355600">
              <a:spcBef>
                <a:spcPts val="200"/>
              </a:spcBef>
              <a:defRPr sz="2000">
                <a:latin typeface="Helvetica Neue"/>
                <a:ea typeface="Helvetica Neue"/>
                <a:cs typeface="Helvetica Neue"/>
                <a:sym typeface="Helvetica Neue"/>
              </a:defRPr>
            </a:pPr>
          </a:p>
          <a:p>
            <a:pPr algn="ctr" defTabSz="355600">
              <a:defRPr sz="2000">
                <a:latin typeface="Helvetica Neue"/>
                <a:ea typeface="Helvetica Neue"/>
                <a:cs typeface="Helvetica Neue"/>
                <a:sym typeface="Helvetica Neue"/>
              </a:defRPr>
            </a:pPr>
            <a:r>
              <a:t>Food removal is temporary; resilience rebuilding is the long-term strategy.</a:t>
            </a:r>
          </a:p>
          <a:p>
            <a:pPr algn="ctr" defTabSz="355600">
              <a:defRPr sz="2000">
                <a:latin typeface="Helvetica Neue"/>
                <a:ea typeface="Helvetica Neue"/>
                <a:cs typeface="Helvetica Neue"/>
                <a:sym typeface="Helvetica Neue"/>
              </a:defRPr>
            </a:pPr>
            <a:br/>
            <a:r>
              <a:t>This changes patient psychology. We are not taking foods away as punishment. We are rebuilding tolerance with intention.</a:t>
            </a:r>
          </a:p>
        </p:txBody>
      </p:sp>
      <p:sp>
        <p:nvSpPr>
          <p:cNvPr id="205" name="TextBox 3"/>
          <p:cNvSpPr txBox="1"/>
          <p:nvPr/>
        </p:nvSpPr>
        <p:spPr>
          <a:xfrm>
            <a:off x="1552108" y="207050"/>
            <a:ext cx="9087784" cy="63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defRPr>
            </a:lvl1pPr>
          </a:lstStyle>
          <a:p>
            <a:pPr/>
            <a:r>
              <a:t>Change the Conversation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Title 2"/>
          <p:cNvSpPr txBox="1"/>
          <p:nvPr>
            <p:ph type="title"/>
          </p:nvPr>
        </p:nvSpPr>
        <p:spPr>
          <a:prstGeom prst="rect">
            <a:avLst/>
          </a:prstGeom>
        </p:spPr>
        <p:txBody>
          <a:bodyPr/>
          <a:lstStyle>
            <a:lvl1pPr algn="ctr">
              <a:defRPr sz="4800">
                <a:solidFill>
                  <a:srgbClr val="203864"/>
                </a:solidFill>
              </a:defRPr>
            </a:lvl1pPr>
          </a:lstStyle>
          <a:p>
            <a:pPr/>
            <a:r>
              <a:t>Disclaimer</a:t>
            </a:r>
          </a:p>
        </p:txBody>
      </p:sp>
      <p:sp>
        <p:nvSpPr>
          <p:cNvPr id="112" name="Content Placeholder 1"/>
          <p:cNvSpPr txBox="1"/>
          <p:nvPr>
            <p:ph type="body" sz="half" idx="1"/>
          </p:nvPr>
        </p:nvSpPr>
        <p:spPr>
          <a:xfrm>
            <a:off x="2391833" y="1971161"/>
            <a:ext cx="7408334" cy="4196637"/>
          </a:xfrm>
          <a:prstGeom prst="rect">
            <a:avLst/>
          </a:prstGeom>
        </p:spPr>
        <p:txBody>
          <a:bodyPr/>
          <a:lstStyle/>
          <a:p>
            <a:pPr>
              <a:defRPr i="1" sz="2400">
                <a:solidFill>
                  <a:srgbClr val="203864"/>
                </a:solidFill>
              </a:defRPr>
            </a:pPr>
            <a:r>
              <a:t>Information in this presentation is not intended, in itself, to diagnose, treat, reverse, cure, or prevent any disease.  While this presentation is based on medical literature, findings, and text, The following statements have not been evaluated by the FDA.</a:t>
            </a:r>
          </a:p>
          <a:p>
            <a:pPr>
              <a:defRPr i="1" sz="2400">
                <a:solidFill>
                  <a:srgbClr val="203864"/>
                </a:solidFill>
              </a:defRPr>
            </a:pPr>
            <a:r>
              <a:t>The information provided in this presentation is for your consideration only as a practicing health care provider.  Ultimately you are responsible for exercising professional judgment in the care of your own patients.</a:t>
            </a:r>
          </a:p>
        </p:txBody>
      </p:sp>
      <p:grpSp>
        <p:nvGrpSpPr>
          <p:cNvPr id="115" name="Group 5"/>
          <p:cNvGrpSpPr/>
          <p:nvPr/>
        </p:nvGrpSpPr>
        <p:grpSpPr>
          <a:xfrm>
            <a:off x="0" y="0"/>
            <a:ext cx="12192000" cy="6858004"/>
            <a:chOff x="0" y="0"/>
            <a:chExt cx="12192000" cy="6858003"/>
          </a:xfrm>
        </p:grpSpPr>
        <p:pic>
          <p:nvPicPr>
            <p:cNvPr id="113" name="Picture 2" descr="Picture 2"/>
            <p:cNvPicPr>
              <a:picLocks noChangeAspect="1"/>
            </p:cNvPicPr>
            <p:nvPr/>
          </p:nvPicPr>
          <p:blipFill>
            <a:blip r:embed="rId2">
              <a:extLst/>
            </a:blip>
            <a:srcRect l="0" t="13593" r="0" b="13590"/>
            <a:stretch>
              <a:fillRect/>
            </a:stretch>
          </p:blipFill>
          <p:spPr>
            <a:xfrm>
              <a:off x="0" y="0"/>
              <a:ext cx="12192000" cy="6858004"/>
            </a:xfrm>
            <a:prstGeom prst="rect">
              <a:avLst/>
            </a:prstGeom>
            <a:ln w="12700" cap="flat">
              <a:noFill/>
              <a:miter lim="400000"/>
            </a:ln>
            <a:effectLst/>
          </p:spPr>
        </p:pic>
        <p:pic>
          <p:nvPicPr>
            <p:cNvPr id="114" name="Picture 7" descr="Picture 7"/>
            <p:cNvPicPr>
              <a:picLocks noChangeAspect="1"/>
            </p:cNvPicPr>
            <p:nvPr/>
          </p:nvPicPr>
          <p:blipFill>
            <a:blip r:embed="rId3">
              <a:alphaModFix amt="82000"/>
              <a:extLst/>
            </a:blip>
            <a:srcRect l="0" t="0" r="0" b="29892"/>
            <a:stretch>
              <a:fillRect/>
            </a:stretch>
          </p:blipFill>
          <p:spPr>
            <a:xfrm>
              <a:off x="312274" y="5904535"/>
              <a:ext cx="1284879" cy="722562"/>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7" name="Picture 2" descr="Picture 2"/>
          <p:cNvPicPr>
            <a:picLocks noChangeAspect="1"/>
          </p:cNvPicPr>
          <p:nvPr/>
        </p:nvPicPr>
        <p:blipFill>
          <a:blip r:embed="rId2">
            <a:extLst/>
          </a:blip>
          <a:srcRect l="0" t="13593" r="0" b="13591"/>
          <a:stretch>
            <a:fillRect/>
          </a:stretch>
        </p:blipFill>
        <p:spPr>
          <a:xfrm>
            <a:off x="0" y="270360"/>
            <a:ext cx="12192001" cy="6858003"/>
          </a:xfrm>
          <a:prstGeom prst="rect">
            <a:avLst/>
          </a:prstGeom>
          <a:ln w="12700">
            <a:miter lim="400000"/>
          </a:ln>
        </p:spPr>
      </p:pic>
      <p:pic>
        <p:nvPicPr>
          <p:cNvPr id="208"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209" name="TextBox 2"/>
          <p:cNvSpPr txBox="1"/>
          <p:nvPr/>
        </p:nvSpPr>
        <p:spPr>
          <a:xfrm>
            <a:off x="1758905" y="2114148"/>
            <a:ext cx="8674190" cy="3170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55599" indent="-355599" defTabSz="355600">
              <a:buSzPct val="100000"/>
              <a:buFont typeface="Helvetica Neue"/>
              <a:buAutoNum type="arabicPeriod" startAt="1"/>
              <a:defRPr sz="2000">
                <a:latin typeface="Helvetica Neue"/>
                <a:ea typeface="Helvetica Neue"/>
                <a:cs typeface="Helvetica Neue"/>
                <a:sym typeface="Helvetica Neue"/>
              </a:defRPr>
            </a:pPr>
            <a:r>
              <a:t>Reduce overwhelm temporarily</a:t>
            </a:r>
          </a:p>
          <a:p>
            <a:pPr marL="355599" indent="-355599" defTabSz="355600">
              <a:buSzPct val="100000"/>
              <a:buFont typeface="Helvetica Neue"/>
              <a:buAutoNum type="arabicPeriod" startAt="1"/>
              <a:defRPr sz="2000">
                <a:latin typeface="Helvetica Neue"/>
                <a:ea typeface="Helvetica Neue"/>
                <a:cs typeface="Helvetica Neue"/>
                <a:sym typeface="Helvetica Neue"/>
              </a:defRPr>
            </a:pPr>
            <a:r>
              <a:t>Restore drainage pathways</a:t>
            </a:r>
          </a:p>
          <a:p>
            <a:pPr marL="355599" indent="-355599" defTabSz="355600">
              <a:buSzPct val="100000"/>
              <a:buFont typeface="Helvetica Neue"/>
              <a:buAutoNum type="arabicPeriod" startAt="1"/>
              <a:defRPr sz="2000">
                <a:latin typeface="Helvetica Neue"/>
                <a:ea typeface="Helvetica Neue"/>
                <a:cs typeface="Helvetica Neue"/>
                <a:sym typeface="Helvetica Neue"/>
              </a:defRPr>
            </a:pPr>
            <a:r>
              <a:t>Stabilize blood sugar</a:t>
            </a:r>
          </a:p>
          <a:p>
            <a:pPr marL="355599" indent="-355599" defTabSz="355600">
              <a:buSzPct val="100000"/>
              <a:buFont typeface="Helvetica Neue"/>
              <a:buAutoNum type="arabicPeriod" startAt="1"/>
              <a:defRPr sz="2000">
                <a:latin typeface="Helvetica Neue"/>
                <a:ea typeface="Helvetica Neue"/>
                <a:cs typeface="Helvetica Neue"/>
                <a:sym typeface="Helvetica Neue"/>
              </a:defRPr>
            </a:pPr>
            <a:r>
              <a:t>Repair gut integrity</a:t>
            </a:r>
          </a:p>
          <a:p>
            <a:pPr marL="355599" indent="-355599" defTabSz="355600">
              <a:buSzPct val="100000"/>
              <a:buFont typeface="Helvetica Neue"/>
              <a:buAutoNum type="arabicPeriod" startAt="1"/>
              <a:defRPr sz="2000">
                <a:latin typeface="Helvetica Neue"/>
                <a:ea typeface="Helvetica Neue"/>
                <a:cs typeface="Helvetica Neue"/>
                <a:sym typeface="Helvetica Neue"/>
              </a:defRPr>
            </a:pPr>
            <a:r>
              <a:t>Reintroduce ferments strategically</a:t>
            </a:r>
          </a:p>
          <a:p>
            <a:pPr defTabSz="355600">
              <a:spcBef>
                <a:spcPts val="200"/>
              </a:spcBef>
              <a:defRPr b="1" sz="2000">
                <a:latin typeface="Helvetica Neue"/>
                <a:ea typeface="Helvetica Neue"/>
                <a:cs typeface="Helvetica Neue"/>
                <a:sym typeface="Helvetica Neue"/>
              </a:defRPr>
            </a:pPr>
          </a:p>
          <a:p>
            <a:pPr algn="ctr" defTabSz="355600">
              <a:defRPr sz="2000">
                <a:latin typeface="Helvetica Neue"/>
                <a:ea typeface="Helvetica Neue"/>
                <a:cs typeface="Helvetica Neue"/>
                <a:sym typeface="Helvetica Neue"/>
              </a:defRPr>
            </a:pPr>
            <a:r>
              <a:t>The goal is to build tolerance — not create permanent restriction.</a:t>
            </a:r>
          </a:p>
          <a:p>
            <a:pPr algn="ctr" defTabSz="355600">
              <a:defRPr sz="2000">
                <a:latin typeface="Helvetica Neue"/>
                <a:ea typeface="Helvetica Neue"/>
                <a:cs typeface="Helvetica Neue"/>
                <a:sym typeface="Helvetica Neue"/>
              </a:defRPr>
            </a:pPr>
            <a:br/>
            <a:r>
              <a:t>The strategy is not to fear these foods forever. It is to rebuild the system so the patient can handle the physiological response.</a:t>
            </a:r>
          </a:p>
        </p:txBody>
      </p:sp>
      <p:sp>
        <p:nvSpPr>
          <p:cNvPr id="210" name="TextBox 3"/>
          <p:cNvSpPr txBox="1"/>
          <p:nvPr/>
        </p:nvSpPr>
        <p:spPr>
          <a:xfrm>
            <a:off x="1552108" y="207050"/>
            <a:ext cx="9087784" cy="63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defRPr>
            </a:lvl1pPr>
          </a:lstStyle>
          <a:p>
            <a:pPr/>
            <a:r>
              <a:t>Build Resilience in Phases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Picture 2" descr="Picture 2"/>
          <p:cNvPicPr>
            <a:picLocks noChangeAspect="1"/>
          </p:cNvPicPr>
          <p:nvPr/>
        </p:nvPicPr>
        <p:blipFill>
          <a:blip r:embed="rId2">
            <a:extLst/>
          </a:blip>
          <a:srcRect l="0" t="13593" r="0" b="13591"/>
          <a:stretch>
            <a:fillRect/>
          </a:stretch>
        </p:blipFill>
        <p:spPr>
          <a:xfrm>
            <a:off x="102994" y="154490"/>
            <a:ext cx="12192001" cy="6858004"/>
          </a:xfrm>
          <a:prstGeom prst="rect">
            <a:avLst/>
          </a:prstGeom>
          <a:ln w="12700">
            <a:miter lim="400000"/>
          </a:ln>
        </p:spPr>
      </p:pic>
      <p:pic>
        <p:nvPicPr>
          <p:cNvPr id="213"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214" name="TextBox 3"/>
          <p:cNvSpPr txBox="1"/>
          <p:nvPr/>
        </p:nvSpPr>
        <p:spPr>
          <a:xfrm>
            <a:off x="1552108" y="207050"/>
            <a:ext cx="9087784" cy="63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defRPr>
            </a:lvl1pPr>
          </a:lstStyle>
          <a:p>
            <a:pPr/>
            <a:r>
              <a:t>Building Resilience with BioG</a:t>
            </a:r>
          </a:p>
        </p:txBody>
      </p:sp>
      <p:pic>
        <p:nvPicPr>
          <p:cNvPr id="215" name="21-Day-Metabolic-Clearing_new_138829e5-3841-40ee-8f3e-d61a9b7d8b07.jpeg" descr="21-Day-Metabolic-Clearing_new_138829e5-3841-40ee-8f3e-d61a9b7d8b07.jpeg"/>
          <p:cNvPicPr>
            <a:picLocks noChangeAspect="1"/>
          </p:cNvPicPr>
          <p:nvPr/>
        </p:nvPicPr>
        <p:blipFill>
          <a:blip r:embed="rId4">
            <a:extLst/>
          </a:blip>
          <a:stretch>
            <a:fillRect/>
          </a:stretch>
        </p:blipFill>
        <p:spPr>
          <a:xfrm>
            <a:off x="806356" y="1292513"/>
            <a:ext cx="4272974" cy="4272974"/>
          </a:xfrm>
          <a:prstGeom prst="rect">
            <a:avLst/>
          </a:prstGeom>
          <a:ln w="12700">
            <a:miter lim="400000"/>
          </a:ln>
        </p:spPr>
      </p:pic>
      <p:pic>
        <p:nvPicPr>
          <p:cNvPr id="216" name="GI-ResQ-Bundle-Capsules-product-10-2023_86f23a92-fe57-489e-b051-7797a99f1a70.jpeg" descr="GI-ResQ-Bundle-Capsules-product-10-2023_86f23a92-fe57-489e-b051-7797a99f1a70.jpeg"/>
          <p:cNvPicPr>
            <a:picLocks noChangeAspect="1"/>
          </p:cNvPicPr>
          <p:nvPr/>
        </p:nvPicPr>
        <p:blipFill>
          <a:blip r:embed="rId5">
            <a:extLst/>
          </a:blip>
          <a:stretch>
            <a:fillRect/>
          </a:stretch>
        </p:blipFill>
        <p:spPr>
          <a:xfrm>
            <a:off x="6732097" y="1475129"/>
            <a:ext cx="4448463" cy="4448462"/>
          </a:xfrm>
          <a:prstGeom prst="rect">
            <a:avLst/>
          </a:prstGeom>
          <a:ln w="12700">
            <a:miter lim="400000"/>
          </a:ln>
        </p:spPr>
      </p:pic>
      <p:sp>
        <p:nvSpPr>
          <p:cNvPr id="217" name="TextBox 2"/>
          <p:cNvSpPr txBox="1"/>
          <p:nvPr/>
        </p:nvSpPr>
        <p:spPr>
          <a:xfrm>
            <a:off x="1179962" y="5667465"/>
            <a:ext cx="3525762" cy="3891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355600">
              <a:defRPr sz="2000">
                <a:latin typeface="Helvetica Neue"/>
                <a:ea typeface="Helvetica Neue"/>
                <a:cs typeface="Helvetica Neue"/>
                <a:sym typeface="Helvetica Neue"/>
              </a:defRPr>
            </a:lvl1pPr>
          </a:lstStyle>
          <a:p>
            <a:pPr/>
            <a:r>
              <a:t>21 day MCP with Binder Pro</a:t>
            </a:r>
          </a:p>
        </p:txBody>
      </p:sp>
      <p:sp>
        <p:nvSpPr>
          <p:cNvPr id="218" name="TextBox 2"/>
          <p:cNvSpPr txBox="1"/>
          <p:nvPr/>
        </p:nvSpPr>
        <p:spPr>
          <a:xfrm>
            <a:off x="7865076" y="5667465"/>
            <a:ext cx="2182506" cy="3891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355600">
              <a:defRPr sz="2000">
                <a:latin typeface="Helvetica Neue"/>
                <a:ea typeface="Helvetica Neue"/>
                <a:cs typeface="Helvetica Neue"/>
                <a:sym typeface="Helvetica Neue"/>
              </a:defRPr>
            </a:lvl1pPr>
          </a:lstStyle>
          <a:p>
            <a:pPr/>
            <a:r>
              <a:t>GI ResQ+ Bundle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ChatGPT Image Jan 12, 2026, 10_58_27 PM.png" descr="ChatGPT Image Jan 12, 2026, 10_58_27 PM.png"/>
          <p:cNvPicPr>
            <a:picLocks noChangeAspect="1"/>
          </p:cNvPicPr>
          <p:nvPr/>
        </p:nvPicPr>
        <p:blipFill>
          <a:blip r:embed="rId2">
            <a:alphaModFix amt="59523"/>
            <a:extLst/>
          </a:blip>
          <a:stretch>
            <a:fillRect/>
          </a:stretch>
        </p:blipFill>
        <p:spPr>
          <a:xfrm>
            <a:off x="169802" y="-65130"/>
            <a:ext cx="11852396" cy="7901596"/>
          </a:xfrm>
          <a:prstGeom prst="rect">
            <a:avLst/>
          </a:prstGeom>
          <a:ln w="12700">
            <a:miter lim="400000"/>
          </a:ln>
        </p:spPr>
      </p:pic>
      <p:pic>
        <p:nvPicPr>
          <p:cNvPr id="221" name="Picture 1" descr="Picture 1"/>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222" name="TextBox 2"/>
          <p:cNvSpPr txBox="1"/>
          <p:nvPr/>
        </p:nvSpPr>
        <p:spPr>
          <a:xfrm>
            <a:off x="933691" y="1986280"/>
            <a:ext cx="10324618" cy="2885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indent="457200" algn="ctr">
              <a:defRPr sz="4000">
                <a:solidFill>
                  <a:srgbClr val="163E64"/>
                </a:solidFill>
                <a:latin typeface="Avenir Black"/>
                <a:ea typeface="Avenir Black"/>
                <a:cs typeface="Avenir Black"/>
                <a:sym typeface="Avenir Black"/>
              </a:defRPr>
            </a:pPr>
            <a:r>
              <a:t>A food’s reputation does not determine its physiologic impact. The real goal is not perfect food selection — it is building a body that adapts well.</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Picture 2" descr="Picture 2"/>
          <p:cNvPicPr>
            <a:picLocks noChangeAspect="1"/>
          </p:cNvPicPr>
          <p:nvPr/>
        </p:nvPicPr>
        <p:blipFill>
          <a:blip r:embed="rId2">
            <a:extLst/>
          </a:blip>
          <a:srcRect l="0" t="13593" r="0" b="13591"/>
          <a:stretch>
            <a:fillRect/>
          </a:stretch>
        </p:blipFill>
        <p:spPr>
          <a:xfrm>
            <a:off x="0" y="231737"/>
            <a:ext cx="12192000" cy="6858003"/>
          </a:xfrm>
          <a:prstGeom prst="rect">
            <a:avLst/>
          </a:prstGeom>
          <a:ln w="12700">
            <a:miter lim="400000"/>
          </a:ln>
        </p:spPr>
      </p:pic>
      <p:pic>
        <p:nvPicPr>
          <p:cNvPr id="118"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119" name="TextBox 2"/>
          <p:cNvSpPr txBox="1"/>
          <p:nvPr/>
        </p:nvSpPr>
        <p:spPr>
          <a:xfrm>
            <a:off x="1090419" y="1465925"/>
            <a:ext cx="10011162" cy="43896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30342" indent="-130342" defTabSz="355600">
              <a:buSzPct val="100000"/>
              <a:buChar char="•"/>
              <a:defRPr sz="2000">
                <a:latin typeface="Helvetica Neue"/>
                <a:ea typeface="Helvetica Neue"/>
                <a:cs typeface="Helvetica Neue"/>
                <a:sym typeface="Helvetica Neue"/>
              </a:defRPr>
            </a:pPr>
            <a:r>
              <a:t>Sourdough, kombucha, kefir, probiotic sodas, and fermented vegetables are now widely seen as “healthy upgrades” or health halo foods</a:t>
            </a:r>
          </a:p>
          <a:p>
            <a:pPr marL="130342" indent="-130342" defTabSz="355600">
              <a:buSzPct val="100000"/>
              <a:buChar char="•"/>
              <a:defRPr sz="2000">
                <a:latin typeface="Helvetica Neue"/>
                <a:ea typeface="Helvetica Neue"/>
                <a:cs typeface="Helvetica Neue"/>
                <a:sym typeface="Helvetica Neue"/>
              </a:defRPr>
            </a:pPr>
            <a:r>
              <a:t>These foods have moved from niche wellness products into mainstream staples</a:t>
            </a:r>
          </a:p>
          <a:p>
            <a:pPr marL="130342" indent="-130342" defTabSz="355600">
              <a:buSzPct val="100000"/>
              <a:buChar char="•"/>
              <a:defRPr sz="2000">
                <a:latin typeface="Helvetica Neue"/>
                <a:ea typeface="Helvetica Neue"/>
                <a:cs typeface="Helvetica Neue"/>
                <a:sym typeface="Helvetica Neue"/>
              </a:defRPr>
            </a:pPr>
            <a:r>
              <a:t>Yet patients may still report:</a:t>
            </a:r>
          </a:p>
          <a:p>
            <a:pPr lvl="1" marL="511342" indent="-130342" defTabSz="355600">
              <a:buSzPct val="100000"/>
              <a:buChar char="•"/>
              <a:defRPr sz="2000">
                <a:latin typeface="Helvetica Neue"/>
                <a:ea typeface="Helvetica Neue"/>
                <a:cs typeface="Helvetica Neue"/>
                <a:sym typeface="Helvetica Neue"/>
              </a:defRPr>
            </a:pPr>
            <a:r>
              <a:t>bloating</a:t>
            </a:r>
          </a:p>
          <a:p>
            <a:pPr lvl="1" marL="511342" indent="-130342" defTabSz="355600">
              <a:buSzPct val="100000"/>
              <a:buChar char="•"/>
              <a:defRPr sz="2000">
                <a:latin typeface="Helvetica Neue"/>
                <a:ea typeface="Helvetica Neue"/>
                <a:cs typeface="Helvetica Neue"/>
                <a:sym typeface="Helvetica Neue"/>
              </a:defRPr>
            </a:pPr>
            <a:r>
              <a:t>headaches</a:t>
            </a:r>
          </a:p>
          <a:p>
            <a:pPr lvl="1" marL="511342" indent="-130342" defTabSz="355600">
              <a:buSzPct val="100000"/>
              <a:buChar char="•"/>
              <a:defRPr sz="2000">
                <a:latin typeface="Helvetica Neue"/>
                <a:ea typeface="Helvetica Neue"/>
                <a:cs typeface="Helvetica Neue"/>
                <a:sym typeface="Helvetica Neue"/>
              </a:defRPr>
            </a:pPr>
            <a:r>
              <a:t>skin flares</a:t>
            </a:r>
          </a:p>
          <a:p>
            <a:pPr lvl="1" marL="511342" indent="-130342" defTabSz="355600">
              <a:buSzPct val="100000"/>
              <a:buChar char="•"/>
              <a:defRPr sz="2000">
                <a:latin typeface="Helvetica Neue"/>
                <a:ea typeface="Helvetica Neue"/>
                <a:cs typeface="Helvetica Neue"/>
                <a:sym typeface="Helvetica Neue"/>
              </a:defRPr>
            </a:pPr>
            <a:r>
              <a:t>fatigue</a:t>
            </a:r>
          </a:p>
          <a:p>
            <a:pPr lvl="1" marL="511342" indent="-130342" defTabSz="355600">
              <a:buSzPct val="100000"/>
              <a:buChar char="•"/>
              <a:defRPr sz="2000">
                <a:latin typeface="Helvetica Neue"/>
                <a:ea typeface="Helvetica Neue"/>
                <a:cs typeface="Helvetica Neue"/>
                <a:sym typeface="Helvetica Neue"/>
              </a:defRPr>
            </a:pPr>
            <a:r>
              <a:t>blood sugar instability</a:t>
            </a:r>
          </a:p>
          <a:p>
            <a:pPr defTabSz="355600">
              <a:spcBef>
                <a:spcPts val="200"/>
              </a:spcBef>
              <a:defRPr b="1" sz="2000">
                <a:latin typeface="Helvetica Neue"/>
                <a:ea typeface="Helvetica Neue"/>
                <a:cs typeface="Helvetica Neue"/>
                <a:sym typeface="Helvetica Neue"/>
              </a:defRPr>
            </a:pPr>
          </a:p>
          <a:p>
            <a:pPr algn="ctr" defTabSz="355600">
              <a:defRPr sz="2000">
                <a:latin typeface="Helvetica Neue"/>
                <a:ea typeface="Helvetica Neue"/>
                <a:cs typeface="Helvetica Neue"/>
                <a:sym typeface="Helvetica Neue"/>
              </a:defRPr>
            </a:pPr>
            <a:r>
              <a:t>A healthy reputation does not guarantee a healthy response.</a:t>
            </a:r>
          </a:p>
          <a:p>
            <a:pPr algn="ctr" defTabSz="355600">
              <a:defRPr sz="2000">
                <a:latin typeface="Helvetica Neue"/>
                <a:ea typeface="Helvetica Neue"/>
                <a:cs typeface="Helvetica Neue"/>
                <a:sym typeface="Helvetica Neue"/>
              </a:defRPr>
            </a:pPr>
            <a:br/>
            <a:r>
              <a:t>These foods have a strong health halo right now. Patients are adding them because they expect improvement, but in practice many still feel worse.</a:t>
            </a:r>
          </a:p>
        </p:txBody>
      </p:sp>
      <p:sp>
        <p:nvSpPr>
          <p:cNvPr id="120" name="TextBox 3"/>
          <p:cNvSpPr txBox="1"/>
          <p:nvPr/>
        </p:nvSpPr>
        <p:spPr>
          <a:xfrm>
            <a:off x="1552108" y="207050"/>
            <a:ext cx="9087784" cy="63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defRPr>
            </a:lvl1pPr>
          </a:lstStyle>
          <a:p>
            <a:pPr/>
            <a:r>
              <a:t>Why Are Patients Reacting to Foods?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Picture 2" descr="Picture 2"/>
          <p:cNvPicPr>
            <a:picLocks noChangeAspect="1"/>
          </p:cNvPicPr>
          <p:nvPr/>
        </p:nvPicPr>
        <p:blipFill>
          <a:blip r:embed="rId2">
            <a:extLst/>
          </a:blip>
          <a:srcRect l="0" t="13593" r="0" b="13591"/>
          <a:stretch>
            <a:fillRect/>
          </a:stretch>
        </p:blipFill>
        <p:spPr>
          <a:xfrm>
            <a:off x="0" y="347606"/>
            <a:ext cx="12192000" cy="6858003"/>
          </a:xfrm>
          <a:prstGeom prst="rect">
            <a:avLst/>
          </a:prstGeom>
          <a:ln w="12700">
            <a:miter lim="400000"/>
          </a:ln>
        </p:spPr>
      </p:pic>
      <p:pic>
        <p:nvPicPr>
          <p:cNvPr id="123"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124" name="TextBox 2"/>
          <p:cNvSpPr txBox="1"/>
          <p:nvPr/>
        </p:nvSpPr>
        <p:spPr>
          <a:xfrm>
            <a:off x="1758905" y="1380237"/>
            <a:ext cx="8674190" cy="40975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355600">
              <a:defRPr b="1" sz="2000">
                <a:latin typeface="Helvetica Neue"/>
                <a:ea typeface="Helvetica Neue"/>
                <a:cs typeface="Helvetica Neue"/>
                <a:sym typeface="Helvetica Neue"/>
              </a:defRPr>
            </a:pPr>
            <a:r>
              <a:t>Same food → different patient outcomes</a:t>
            </a:r>
          </a:p>
          <a:p>
            <a:pPr defTabSz="355600">
              <a:defRPr sz="2000">
                <a:latin typeface="Helvetica Neue"/>
                <a:ea typeface="Helvetica Neue"/>
                <a:cs typeface="Helvetica Neue"/>
                <a:sym typeface="Helvetica Neue"/>
              </a:defRPr>
            </a:pPr>
          </a:p>
          <a:p>
            <a:pPr defTabSz="355600">
              <a:defRPr sz="2000">
                <a:latin typeface="Helvetica Neue"/>
                <a:ea typeface="Helvetica Neue"/>
                <a:cs typeface="Helvetica Neue"/>
                <a:sym typeface="Helvetica Neue"/>
              </a:defRPr>
            </a:pPr>
            <a:r>
              <a:t>Depends on:</a:t>
            </a:r>
          </a:p>
          <a:p>
            <a:pPr marL="200526" indent="-200526" defTabSz="355600">
              <a:buSzPct val="100000"/>
              <a:buChar char="•"/>
              <a:defRPr sz="2000">
                <a:latin typeface="Helvetica Neue"/>
                <a:ea typeface="Helvetica Neue"/>
                <a:cs typeface="Helvetica Neue"/>
                <a:sym typeface="Helvetica Neue"/>
              </a:defRPr>
            </a:pPr>
            <a:r>
              <a:t>gut resilience</a:t>
            </a:r>
          </a:p>
          <a:p>
            <a:pPr marL="200526" indent="-200526" defTabSz="355600">
              <a:buSzPct val="100000"/>
              <a:buChar char="•"/>
              <a:defRPr sz="2000">
                <a:latin typeface="Helvetica Neue"/>
                <a:ea typeface="Helvetica Neue"/>
                <a:cs typeface="Helvetica Neue"/>
                <a:sym typeface="Helvetica Neue"/>
              </a:defRPr>
            </a:pPr>
            <a:r>
              <a:t>histamine resilience</a:t>
            </a:r>
          </a:p>
          <a:p>
            <a:pPr marL="200526" indent="-200526" defTabSz="355600">
              <a:buSzPct val="100000"/>
              <a:buChar char="•"/>
              <a:defRPr sz="2000">
                <a:latin typeface="Helvetica Neue"/>
                <a:ea typeface="Helvetica Neue"/>
                <a:cs typeface="Helvetica Neue"/>
                <a:sym typeface="Helvetica Neue"/>
              </a:defRPr>
            </a:pPr>
            <a:r>
              <a:t>metabolic resilience</a:t>
            </a:r>
          </a:p>
          <a:p>
            <a:pPr marL="200526" indent="-200526" defTabSz="355600">
              <a:buSzPct val="100000"/>
              <a:buChar char="•"/>
              <a:defRPr sz="2000">
                <a:latin typeface="Helvetica Neue"/>
                <a:ea typeface="Helvetica Neue"/>
                <a:cs typeface="Helvetica Neue"/>
                <a:sym typeface="Helvetica Neue"/>
              </a:defRPr>
            </a:pPr>
            <a:r>
              <a:t>detox/drainage resilience</a:t>
            </a:r>
          </a:p>
          <a:p>
            <a:pPr defTabSz="355600">
              <a:spcBef>
                <a:spcPts val="200"/>
              </a:spcBef>
              <a:defRPr b="1" sz="2000">
                <a:latin typeface="Helvetica Neue"/>
                <a:ea typeface="Helvetica Neue"/>
                <a:cs typeface="Helvetica Neue"/>
                <a:sym typeface="Helvetica Neue"/>
              </a:defRPr>
            </a:pPr>
          </a:p>
          <a:p>
            <a:pPr algn="ctr" defTabSz="355600">
              <a:defRPr sz="2000">
                <a:latin typeface="Helvetica Neue"/>
                <a:ea typeface="Helvetica Neue"/>
                <a:cs typeface="Helvetica Neue"/>
                <a:sym typeface="Helvetica Neue"/>
              </a:defRPr>
            </a:pPr>
            <a:r>
              <a:t>It’s not just the food — it’s the system receiving it.</a:t>
            </a:r>
          </a:p>
          <a:p>
            <a:pPr algn="ctr" defTabSz="355600">
              <a:defRPr sz="2000">
                <a:latin typeface="Helvetica Neue"/>
                <a:ea typeface="Helvetica Neue"/>
                <a:cs typeface="Helvetica Neue"/>
                <a:sym typeface="Helvetica Neue"/>
              </a:defRPr>
            </a:pPr>
            <a:br/>
            <a:r>
              <a:t>Two patients can eat the same food and get opposite outcomes. The variable is not always the food itself. The variable is the resilience of the person eating it.</a:t>
            </a:r>
          </a:p>
        </p:txBody>
      </p:sp>
      <p:sp>
        <p:nvSpPr>
          <p:cNvPr id="125" name="TextBox 3"/>
          <p:cNvSpPr txBox="1"/>
          <p:nvPr/>
        </p:nvSpPr>
        <p:spPr>
          <a:xfrm>
            <a:off x="1552108" y="207050"/>
            <a:ext cx="9087784" cy="63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defRPr>
            </a:lvl1pPr>
          </a:lstStyle>
          <a:p>
            <a:pPr/>
            <a:r>
              <a:t>Resilience Determines Response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Picture 2" descr="Picture 2"/>
          <p:cNvPicPr>
            <a:picLocks noChangeAspect="1"/>
          </p:cNvPicPr>
          <p:nvPr/>
        </p:nvPicPr>
        <p:blipFill>
          <a:blip r:embed="rId2">
            <a:extLst/>
          </a:blip>
          <a:srcRect l="0" t="13593" r="0" b="13591"/>
          <a:stretch>
            <a:fillRect/>
          </a:stretch>
        </p:blipFill>
        <p:spPr>
          <a:xfrm>
            <a:off x="0" y="347606"/>
            <a:ext cx="12192000" cy="6858003"/>
          </a:xfrm>
          <a:prstGeom prst="rect">
            <a:avLst/>
          </a:prstGeom>
          <a:ln w="12700">
            <a:miter lim="400000"/>
          </a:ln>
        </p:spPr>
      </p:pic>
      <p:pic>
        <p:nvPicPr>
          <p:cNvPr id="128"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pic>
        <p:nvPicPr>
          <p:cNvPr id="129" name="Screenshot 2026-04-14 at 12.52.03 PM.png" descr="Screenshot 2026-04-14 at 12.52.03 PM.png"/>
          <p:cNvPicPr>
            <a:picLocks noChangeAspect="1"/>
          </p:cNvPicPr>
          <p:nvPr/>
        </p:nvPicPr>
        <p:blipFill>
          <a:blip r:embed="rId4">
            <a:extLst/>
          </a:blip>
          <a:stretch>
            <a:fillRect/>
          </a:stretch>
        </p:blipFill>
        <p:spPr>
          <a:xfrm>
            <a:off x="517444" y="171852"/>
            <a:ext cx="8470901" cy="990601"/>
          </a:xfrm>
          <a:prstGeom prst="rect">
            <a:avLst/>
          </a:prstGeom>
          <a:ln w="12700">
            <a:miter lim="400000"/>
          </a:ln>
        </p:spPr>
      </p:pic>
      <p:pic>
        <p:nvPicPr>
          <p:cNvPr id="130" name="Screenshot 2026-04-14 at 12.51.54 PM.png" descr="Screenshot 2026-04-14 at 12.51.54 PM.png"/>
          <p:cNvPicPr>
            <a:picLocks noChangeAspect="1"/>
          </p:cNvPicPr>
          <p:nvPr/>
        </p:nvPicPr>
        <p:blipFill>
          <a:blip r:embed="rId5">
            <a:extLst/>
          </a:blip>
          <a:stretch>
            <a:fillRect/>
          </a:stretch>
        </p:blipFill>
        <p:spPr>
          <a:xfrm>
            <a:off x="4064532" y="853303"/>
            <a:ext cx="7226301" cy="355601"/>
          </a:xfrm>
          <a:prstGeom prst="rect">
            <a:avLst/>
          </a:prstGeom>
          <a:ln w="12700">
            <a:miter lim="400000"/>
          </a:ln>
        </p:spPr>
      </p:pic>
      <p:pic>
        <p:nvPicPr>
          <p:cNvPr id="131" name="Screenshot 2026-04-14 at 12.51.46 PM.png" descr="Screenshot 2026-04-14 at 12.51.46 PM.png"/>
          <p:cNvPicPr>
            <a:picLocks noChangeAspect="1"/>
          </p:cNvPicPr>
          <p:nvPr/>
        </p:nvPicPr>
        <p:blipFill>
          <a:blip r:embed="rId6">
            <a:extLst/>
          </a:blip>
          <a:stretch>
            <a:fillRect/>
          </a:stretch>
        </p:blipFill>
        <p:spPr>
          <a:xfrm>
            <a:off x="1397000" y="1738256"/>
            <a:ext cx="9398000" cy="4076701"/>
          </a:xfrm>
          <a:prstGeom prst="rect">
            <a:avLst/>
          </a:prstGeom>
          <a:ln w="25400">
            <a:solidFill>
              <a:schemeClr val="accent4">
                <a:lumOff val="-8941"/>
              </a:schemeClr>
            </a:solidFill>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Picture 2" descr="Picture 2"/>
          <p:cNvPicPr>
            <a:picLocks noChangeAspect="1"/>
          </p:cNvPicPr>
          <p:nvPr/>
        </p:nvPicPr>
        <p:blipFill>
          <a:blip r:embed="rId2">
            <a:extLst/>
          </a:blip>
          <a:srcRect l="0" t="13593" r="0" b="13591"/>
          <a:stretch>
            <a:fillRect/>
          </a:stretch>
        </p:blipFill>
        <p:spPr>
          <a:xfrm>
            <a:off x="0" y="347606"/>
            <a:ext cx="12192000" cy="6858003"/>
          </a:xfrm>
          <a:prstGeom prst="rect">
            <a:avLst/>
          </a:prstGeom>
          <a:ln w="12700">
            <a:miter lim="400000"/>
          </a:ln>
        </p:spPr>
      </p:pic>
      <p:pic>
        <p:nvPicPr>
          <p:cNvPr id="134"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135" name="TextBox 2"/>
          <p:cNvSpPr txBox="1"/>
          <p:nvPr/>
        </p:nvSpPr>
        <p:spPr>
          <a:xfrm>
            <a:off x="1758905" y="2129537"/>
            <a:ext cx="8674190" cy="25989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55600">
              <a:spcBef>
                <a:spcPts val="200"/>
              </a:spcBef>
              <a:defRPr b="1" sz="2000">
                <a:latin typeface="Helvetica Neue"/>
                <a:ea typeface="Helvetica Neue"/>
                <a:cs typeface="Helvetica Neue"/>
                <a:sym typeface="Helvetica Neue"/>
              </a:defRPr>
            </a:pPr>
            <a:r>
              <a:t>What we get from this article:</a:t>
            </a:r>
          </a:p>
          <a:p>
            <a:pPr marL="260684" indent="-260684" defTabSz="355600">
              <a:buSzPct val="100000"/>
              <a:buChar char="•"/>
              <a:defRPr sz="2000">
                <a:latin typeface="Helvetica Neue"/>
                <a:ea typeface="Helvetica Neue"/>
                <a:cs typeface="Helvetica Neue"/>
                <a:sym typeface="Helvetica Neue"/>
              </a:defRPr>
            </a:pPr>
            <a:r>
              <a:t>Fermented food diets increased microbiome diversity</a:t>
            </a:r>
          </a:p>
          <a:p>
            <a:pPr marL="260684" indent="-260684" defTabSz="355600">
              <a:buSzPct val="100000"/>
              <a:buChar char="•"/>
              <a:defRPr sz="2000">
                <a:latin typeface="Helvetica Neue"/>
                <a:ea typeface="Helvetica Neue"/>
                <a:cs typeface="Helvetica Neue"/>
                <a:sym typeface="Helvetica Neue"/>
              </a:defRPr>
            </a:pPr>
            <a:r>
              <a:t>19 inflammatory proteins decreased, including IL-6</a:t>
            </a:r>
          </a:p>
          <a:p>
            <a:pPr defTabSz="355600">
              <a:defRPr sz="2000">
                <a:latin typeface="Helvetica Neue"/>
                <a:ea typeface="Helvetica Neue"/>
                <a:cs typeface="Helvetica Neue"/>
                <a:sym typeface="Helvetica Neue"/>
              </a:defRPr>
            </a:pPr>
          </a:p>
          <a:p>
            <a:pPr defTabSz="355600">
              <a:spcBef>
                <a:spcPts val="200"/>
              </a:spcBef>
              <a:defRPr b="1" sz="2000">
                <a:latin typeface="Helvetica Neue"/>
                <a:ea typeface="Helvetica Neue"/>
                <a:cs typeface="Helvetica Neue"/>
                <a:sym typeface="Helvetica Neue"/>
              </a:defRPr>
            </a:pPr>
            <a:r>
              <a:t>Important Observation:</a:t>
            </a:r>
          </a:p>
          <a:p>
            <a:pPr defTabSz="355600">
              <a:defRPr sz="2000">
                <a:latin typeface="Helvetica Neue"/>
                <a:ea typeface="Helvetica Neue"/>
                <a:cs typeface="Helvetica Neue"/>
                <a:sym typeface="Helvetica Neue"/>
              </a:defRPr>
            </a:pPr>
            <a:r>
              <a:t>Benefits occurred in selected individuals—not universally.</a:t>
            </a:r>
          </a:p>
          <a:p>
            <a:pPr algn="ctr" defTabSz="355600">
              <a:defRPr sz="2000">
                <a:latin typeface="Helvetica Neue"/>
                <a:ea typeface="Helvetica Neue"/>
                <a:cs typeface="Helvetica Neue"/>
                <a:sym typeface="Helvetica Neue"/>
              </a:defRPr>
            </a:pPr>
            <a:br/>
            <a:r>
              <a:t>Ferments can be therapeutic—but only when the terrain is ready.</a:t>
            </a:r>
          </a:p>
        </p:txBody>
      </p:sp>
      <p:sp>
        <p:nvSpPr>
          <p:cNvPr id="136" name="TextBox 3"/>
          <p:cNvSpPr txBox="1"/>
          <p:nvPr/>
        </p:nvSpPr>
        <p:spPr>
          <a:xfrm>
            <a:off x="1552108" y="207050"/>
            <a:ext cx="9087784" cy="63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defRPr>
            </a:lvl1pPr>
          </a:lstStyle>
          <a:p>
            <a:pPr/>
            <a:r>
              <a:t>Ferments Can Help - But Not Universally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Picture 2" descr="Picture 2"/>
          <p:cNvPicPr>
            <a:picLocks noChangeAspect="1"/>
          </p:cNvPicPr>
          <p:nvPr/>
        </p:nvPicPr>
        <p:blipFill>
          <a:blip r:embed="rId2">
            <a:extLst/>
          </a:blip>
          <a:srcRect l="0" t="13593" r="0" b="13591"/>
          <a:stretch>
            <a:fillRect/>
          </a:stretch>
        </p:blipFill>
        <p:spPr>
          <a:xfrm>
            <a:off x="0" y="347606"/>
            <a:ext cx="12192000" cy="6858003"/>
          </a:xfrm>
          <a:prstGeom prst="rect">
            <a:avLst/>
          </a:prstGeom>
          <a:ln w="12700">
            <a:miter lim="400000"/>
          </a:ln>
        </p:spPr>
      </p:pic>
      <p:pic>
        <p:nvPicPr>
          <p:cNvPr id="139"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pic>
        <p:nvPicPr>
          <p:cNvPr id="140" name="Screenshot 2026-04-14 at 12.57.17 PM.png" descr="Screenshot 2026-04-14 at 12.57.17 PM.png"/>
          <p:cNvPicPr>
            <a:picLocks noChangeAspect="1"/>
          </p:cNvPicPr>
          <p:nvPr/>
        </p:nvPicPr>
        <p:blipFill>
          <a:blip r:embed="rId4">
            <a:extLst/>
          </a:blip>
          <a:stretch>
            <a:fillRect/>
          </a:stretch>
        </p:blipFill>
        <p:spPr>
          <a:xfrm>
            <a:off x="2717800" y="156138"/>
            <a:ext cx="6756400" cy="584201"/>
          </a:xfrm>
          <a:prstGeom prst="rect">
            <a:avLst/>
          </a:prstGeom>
          <a:ln w="12700">
            <a:miter lim="400000"/>
          </a:ln>
        </p:spPr>
      </p:pic>
      <p:pic>
        <p:nvPicPr>
          <p:cNvPr id="141" name="Screenshot 2026-04-14 at 12.57.12 PM.png" descr="Screenshot 2026-04-14 at 12.57.12 PM.png"/>
          <p:cNvPicPr>
            <a:picLocks noChangeAspect="1"/>
          </p:cNvPicPr>
          <p:nvPr/>
        </p:nvPicPr>
        <p:blipFill>
          <a:blip r:embed="rId5">
            <a:extLst/>
          </a:blip>
          <a:stretch>
            <a:fillRect/>
          </a:stretch>
        </p:blipFill>
        <p:spPr>
          <a:xfrm>
            <a:off x="3708400" y="740951"/>
            <a:ext cx="4775200" cy="406401"/>
          </a:xfrm>
          <a:prstGeom prst="rect">
            <a:avLst/>
          </a:prstGeom>
          <a:ln w="12700">
            <a:miter lim="400000"/>
          </a:ln>
        </p:spPr>
      </p:pic>
      <p:pic>
        <p:nvPicPr>
          <p:cNvPr id="142" name="Screenshot 2026-04-14 at 12.57.05 PM.png" descr="Screenshot 2026-04-14 at 12.57.05 PM.png"/>
          <p:cNvPicPr>
            <a:picLocks noChangeAspect="1"/>
          </p:cNvPicPr>
          <p:nvPr/>
        </p:nvPicPr>
        <p:blipFill>
          <a:blip r:embed="rId6">
            <a:extLst/>
          </a:blip>
          <a:stretch>
            <a:fillRect/>
          </a:stretch>
        </p:blipFill>
        <p:spPr>
          <a:xfrm>
            <a:off x="1653483" y="1253168"/>
            <a:ext cx="8885034" cy="5525049"/>
          </a:xfrm>
          <a:prstGeom prst="rect">
            <a:avLst/>
          </a:prstGeom>
          <a:ln w="25400">
            <a:solidFill>
              <a:schemeClr val="accent4">
                <a:lumOff val="-8941"/>
              </a:schemeClr>
            </a:solidFill>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Picture 2" descr="Picture 2"/>
          <p:cNvPicPr>
            <a:picLocks noChangeAspect="1"/>
          </p:cNvPicPr>
          <p:nvPr/>
        </p:nvPicPr>
        <p:blipFill>
          <a:blip r:embed="rId2">
            <a:extLst/>
          </a:blip>
          <a:srcRect l="0" t="13593" r="0" b="13591"/>
          <a:stretch>
            <a:fillRect/>
          </a:stretch>
        </p:blipFill>
        <p:spPr>
          <a:xfrm>
            <a:off x="0" y="334731"/>
            <a:ext cx="12192000" cy="6858004"/>
          </a:xfrm>
          <a:prstGeom prst="rect">
            <a:avLst/>
          </a:prstGeom>
          <a:ln w="12700">
            <a:miter lim="400000"/>
          </a:ln>
        </p:spPr>
      </p:pic>
      <p:pic>
        <p:nvPicPr>
          <p:cNvPr id="145"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146" name="TextBox 2"/>
          <p:cNvSpPr txBox="1"/>
          <p:nvPr/>
        </p:nvSpPr>
        <p:spPr>
          <a:xfrm>
            <a:off x="654326" y="1551687"/>
            <a:ext cx="10883348" cy="37800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30342" indent="-130342" defTabSz="355600">
              <a:buSzPct val="100000"/>
              <a:buChar char="•"/>
              <a:defRPr sz="2000">
                <a:latin typeface="Helvetica Neue"/>
                <a:ea typeface="Helvetica Neue"/>
                <a:cs typeface="Helvetica Neue"/>
                <a:sym typeface="Helvetica Neue"/>
              </a:defRPr>
            </a:pPr>
            <a:r>
              <a:t>Fermented foods are high in histamine, tyramine, and other biogenic amines</a:t>
            </a:r>
          </a:p>
          <a:p>
            <a:pPr marL="130342" indent="-130342" defTabSz="355600">
              <a:buSzPct val="100000"/>
              <a:buChar char="•"/>
              <a:defRPr sz="2000">
                <a:latin typeface="Helvetica Neue"/>
                <a:ea typeface="Helvetica Neue"/>
                <a:cs typeface="Helvetica Neue"/>
                <a:sym typeface="Helvetica Neue"/>
              </a:defRPr>
            </a:pPr>
            <a:r>
              <a:t>Histamine intolerance reflects imbalance between histamine load and degradation capacity</a:t>
            </a:r>
          </a:p>
          <a:p>
            <a:pPr marL="130342" indent="-130342" defTabSz="355600">
              <a:buSzPct val="100000"/>
              <a:buChar char="•"/>
              <a:defRPr sz="2000">
                <a:latin typeface="Helvetica Neue"/>
                <a:ea typeface="Helvetica Neue"/>
                <a:cs typeface="Helvetica Neue"/>
                <a:sym typeface="Helvetica Neue"/>
              </a:defRPr>
            </a:pPr>
            <a:r>
              <a:t>Common symptoms:</a:t>
            </a:r>
          </a:p>
          <a:p>
            <a:pPr lvl="1" marL="511342" indent="-130342" defTabSz="355600">
              <a:buSzPct val="100000"/>
              <a:buChar char="•"/>
              <a:defRPr sz="2000">
                <a:latin typeface="Helvetica Neue"/>
                <a:ea typeface="Helvetica Neue"/>
                <a:cs typeface="Helvetica Neue"/>
                <a:sym typeface="Helvetica Neue"/>
              </a:defRPr>
            </a:pPr>
            <a:r>
              <a:t>headaches</a:t>
            </a:r>
          </a:p>
          <a:p>
            <a:pPr lvl="1" marL="511342" indent="-130342" defTabSz="355600">
              <a:buSzPct val="100000"/>
              <a:buChar char="•"/>
              <a:defRPr sz="2000">
                <a:latin typeface="Helvetica Neue"/>
                <a:ea typeface="Helvetica Neue"/>
                <a:cs typeface="Helvetica Neue"/>
                <a:sym typeface="Helvetica Neue"/>
              </a:defRPr>
            </a:pPr>
            <a:r>
              <a:t>flushing</a:t>
            </a:r>
          </a:p>
          <a:p>
            <a:pPr lvl="1" marL="511342" indent="-130342" defTabSz="355600">
              <a:buSzPct val="100000"/>
              <a:buChar char="•"/>
              <a:defRPr sz="2000">
                <a:latin typeface="Helvetica Neue"/>
                <a:ea typeface="Helvetica Neue"/>
                <a:cs typeface="Helvetica Neue"/>
                <a:sym typeface="Helvetica Neue"/>
              </a:defRPr>
            </a:pPr>
            <a:r>
              <a:t>anxiety</a:t>
            </a:r>
          </a:p>
          <a:p>
            <a:pPr lvl="1" marL="511342" indent="-130342" defTabSz="355600">
              <a:buSzPct val="100000"/>
              <a:buChar char="•"/>
              <a:defRPr sz="2000">
                <a:latin typeface="Helvetica Neue"/>
                <a:ea typeface="Helvetica Neue"/>
                <a:cs typeface="Helvetica Neue"/>
                <a:sym typeface="Helvetica Neue"/>
              </a:defRPr>
            </a:pPr>
            <a:r>
              <a:t>skin reactions</a:t>
            </a:r>
          </a:p>
          <a:p>
            <a:pPr defTabSz="355600">
              <a:spcBef>
                <a:spcPts val="200"/>
              </a:spcBef>
              <a:defRPr b="1" sz="2000">
                <a:latin typeface="Helvetica Neue"/>
                <a:ea typeface="Helvetica Neue"/>
                <a:cs typeface="Helvetica Neue"/>
                <a:sym typeface="Helvetica Neue"/>
              </a:defRPr>
            </a:pPr>
          </a:p>
          <a:p>
            <a:pPr algn="ctr" defTabSz="355600">
              <a:defRPr sz="2000">
                <a:latin typeface="Helvetica Neue"/>
                <a:ea typeface="Helvetica Neue"/>
                <a:cs typeface="Helvetica Neue"/>
                <a:sym typeface="Helvetica Neue"/>
              </a:defRPr>
            </a:pPr>
            <a:r>
              <a:t>The issue is often not the food alone — it’s impaired clearance.</a:t>
            </a:r>
          </a:p>
          <a:p>
            <a:pPr algn="ctr" defTabSz="355600">
              <a:defRPr sz="2000">
                <a:latin typeface="Helvetica Neue"/>
                <a:ea typeface="Helvetica Neue"/>
                <a:cs typeface="Helvetica Neue"/>
                <a:sym typeface="Helvetica Neue"/>
              </a:defRPr>
            </a:pPr>
            <a:br/>
            <a:r>
              <a:t>If the client’s bucket is already full, healthy ferments can become symptom triggers. This is where resilience starts to matter clinically.</a:t>
            </a:r>
          </a:p>
        </p:txBody>
      </p:sp>
      <p:sp>
        <p:nvSpPr>
          <p:cNvPr id="147" name="TextBox 3"/>
          <p:cNvSpPr txBox="1"/>
          <p:nvPr/>
        </p:nvSpPr>
        <p:spPr>
          <a:xfrm>
            <a:off x="1552108" y="207050"/>
            <a:ext cx="9087784" cy="1183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defRPr>
            </a:lvl1pPr>
          </a:lstStyle>
          <a:p>
            <a:pPr/>
            <a:r>
              <a:t>When Ferments Become a Histamine Stressor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Picture 2" descr="Picture 2"/>
          <p:cNvPicPr>
            <a:picLocks noChangeAspect="1"/>
          </p:cNvPicPr>
          <p:nvPr/>
        </p:nvPicPr>
        <p:blipFill>
          <a:blip r:embed="rId2">
            <a:extLst/>
          </a:blip>
          <a:srcRect l="0" t="13593" r="0" b="13591"/>
          <a:stretch>
            <a:fillRect/>
          </a:stretch>
        </p:blipFill>
        <p:spPr>
          <a:xfrm>
            <a:off x="0" y="347606"/>
            <a:ext cx="12192000" cy="6858003"/>
          </a:xfrm>
          <a:prstGeom prst="rect">
            <a:avLst/>
          </a:prstGeom>
          <a:ln w="12700">
            <a:miter lim="400000"/>
          </a:ln>
        </p:spPr>
      </p:pic>
      <p:pic>
        <p:nvPicPr>
          <p:cNvPr id="150" name="Picture 12" descr="Picture 12"/>
          <p:cNvPicPr>
            <a:picLocks noChangeAspect="1"/>
          </p:cNvPicPr>
          <p:nvPr/>
        </p:nvPicPr>
        <p:blipFill>
          <a:blip r:embed="rId3">
            <a:extLst/>
          </a:blip>
          <a:stretch>
            <a:fillRect/>
          </a:stretch>
        </p:blipFill>
        <p:spPr>
          <a:xfrm>
            <a:off x="10949044" y="5869468"/>
            <a:ext cx="955943" cy="736077"/>
          </a:xfrm>
          <a:prstGeom prst="rect">
            <a:avLst/>
          </a:prstGeom>
          <a:ln w="12700">
            <a:miter lim="400000"/>
          </a:ln>
        </p:spPr>
      </p:pic>
      <p:sp>
        <p:nvSpPr>
          <p:cNvPr id="151" name="TextBox 2"/>
          <p:cNvSpPr txBox="1"/>
          <p:nvPr/>
        </p:nvSpPr>
        <p:spPr>
          <a:xfrm>
            <a:off x="1202693" y="1056388"/>
            <a:ext cx="9606373" cy="50500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355600">
              <a:defRPr b="1" sz="2000">
                <a:latin typeface="Helvetica Neue"/>
                <a:ea typeface="Helvetica Neue"/>
                <a:cs typeface="Helvetica Neue"/>
                <a:sym typeface="Helvetica Neue"/>
              </a:defRPr>
            </a:pPr>
            <a:r>
              <a:t>Same Category, Different Stressors</a:t>
            </a:r>
          </a:p>
          <a:p>
            <a:pPr marL="130342" indent="-130342" defTabSz="355600">
              <a:buSzPct val="100000"/>
              <a:buChar char="•"/>
              <a:defRPr b="1" sz="2000">
                <a:latin typeface="Helvetica Neue"/>
                <a:ea typeface="Helvetica Neue"/>
                <a:cs typeface="Helvetica Neue"/>
                <a:sym typeface="Helvetica Neue"/>
              </a:defRPr>
            </a:pPr>
            <a:r>
              <a:t>Kombucha</a:t>
            </a:r>
            <a:endParaRPr b="0"/>
          </a:p>
          <a:p>
            <a:pPr lvl="1" marL="511342" indent="-130342" defTabSz="355600">
              <a:buSzPct val="100000"/>
              <a:buChar char="•"/>
              <a:defRPr sz="2000">
                <a:latin typeface="Helvetica Neue"/>
                <a:ea typeface="Helvetica Neue"/>
                <a:cs typeface="Helvetica Neue"/>
                <a:sym typeface="Helvetica Neue"/>
              </a:defRPr>
            </a:pPr>
            <a:r>
              <a:t>Histamine-rich</a:t>
            </a:r>
          </a:p>
          <a:p>
            <a:pPr lvl="1" marL="511342" indent="-130342" defTabSz="355600">
              <a:buSzPct val="100000"/>
              <a:buChar char="•"/>
              <a:defRPr sz="2000">
                <a:latin typeface="Helvetica Neue"/>
                <a:ea typeface="Helvetica Neue"/>
                <a:cs typeface="Helvetica Neue"/>
                <a:sym typeface="Helvetica Neue"/>
              </a:defRPr>
            </a:pPr>
            <a:r>
              <a:t>Often contains residual sugar</a:t>
            </a:r>
          </a:p>
          <a:p>
            <a:pPr lvl="1" marL="511342" indent="-130342" defTabSz="355600">
              <a:buSzPct val="100000"/>
              <a:buChar char="•"/>
              <a:defRPr sz="2000">
                <a:latin typeface="Helvetica Neue"/>
                <a:ea typeface="Helvetica Neue"/>
                <a:cs typeface="Helvetica Neue"/>
                <a:sym typeface="Helvetica Neue"/>
              </a:defRPr>
            </a:pPr>
            <a:r>
              <a:t>Acidity may irritate sensitive GI systems</a:t>
            </a:r>
          </a:p>
          <a:p>
            <a:pPr marL="130342" indent="-130342" defTabSz="355600">
              <a:buSzPct val="100000"/>
              <a:buChar char="•"/>
              <a:defRPr b="1" sz="2000">
                <a:latin typeface="Helvetica Neue"/>
                <a:ea typeface="Helvetica Neue"/>
                <a:cs typeface="Helvetica Neue"/>
                <a:sym typeface="Helvetica Neue"/>
              </a:defRPr>
            </a:pPr>
            <a:r>
              <a:t>Kefir</a:t>
            </a:r>
            <a:endParaRPr b="0"/>
          </a:p>
          <a:p>
            <a:pPr lvl="1" marL="511342" indent="-130342" defTabSz="355600">
              <a:buSzPct val="100000"/>
              <a:buChar char="•"/>
              <a:defRPr sz="2000">
                <a:latin typeface="Helvetica Neue"/>
                <a:ea typeface="Helvetica Neue"/>
                <a:cs typeface="Helvetica Neue"/>
                <a:sym typeface="Helvetica Neue"/>
              </a:defRPr>
            </a:pPr>
            <a:r>
              <a:t>Often better tolerated</a:t>
            </a:r>
          </a:p>
          <a:p>
            <a:pPr lvl="1" marL="511342" indent="-130342" defTabSz="355600">
              <a:buSzPct val="100000"/>
              <a:buChar char="•"/>
              <a:defRPr sz="2000">
                <a:latin typeface="Helvetica Neue"/>
                <a:ea typeface="Helvetica Neue"/>
                <a:cs typeface="Helvetica Neue"/>
                <a:sym typeface="Helvetica Neue"/>
              </a:defRPr>
            </a:pPr>
            <a:r>
              <a:t>Different microbial strains</a:t>
            </a:r>
          </a:p>
          <a:p>
            <a:pPr lvl="1" marL="511342" indent="-130342" defTabSz="355600">
              <a:buSzPct val="100000"/>
              <a:buChar char="•"/>
              <a:defRPr sz="2000">
                <a:latin typeface="Helvetica Neue"/>
                <a:ea typeface="Helvetica Neue"/>
                <a:cs typeface="Helvetica Neue"/>
                <a:sym typeface="Helvetica Neue"/>
              </a:defRPr>
            </a:pPr>
            <a:r>
              <a:t>Dairy proteins may still create problems in some patients</a:t>
            </a:r>
          </a:p>
          <a:p>
            <a:pPr marL="130342" indent="-130342" defTabSz="355600">
              <a:buSzPct val="100000"/>
              <a:buChar char="•"/>
              <a:defRPr b="1" sz="2000">
                <a:latin typeface="Helvetica Neue"/>
                <a:ea typeface="Helvetica Neue"/>
                <a:cs typeface="Helvetica Neue"/>
                <a:sym typeface="Helvetica Neue"/>
              </a:defRPr>
            </a:pPr>
            <a:r>
              <a:t>Probiotic drinks / sodas</a:t>
            </a:r>
            <a:endParaRPr b="0"/>
          </a:p>
          <a:p>
            <a:pPr lvl="1" marL="511342" indent="-130342" defTabSz="355600">
              <a:buSzPct val="100000"/>
              <a:buChar char="•"/>
              <a:defRPr sz="2000">
                <a:latin typeface="Helvetica Neue"/>
                <a:ea typeface="Helvetica Neue"/>
                <a:cs typeface="Helvetica Neue"/>
                <a:sym typeface="Helvetica Neue"/>
              </a:defRPr>
            </a:pPr>
            <a:r>
              <a:t>Marketed as gut-supportive</a:t>
            </a:r>
          </a:p>
          <a:p>
            <a:pPr lvl="1" marL="511342" indent="-130342" defTabSz="355600">
              <a:buSzPct val="100000"/>
              <a:buChar char="•"/>
              <a:defRPr sz="2000">
                <a:latin typeface="Helvetica Neue"/>
                <a:ea typeface="Helvetica Neue"/>
                <a:cs typeface="Helvetica Neue"/>
                <a:sym typeface="Helvetica Neue"/>
              </a:defRPr>
            </a:pPr>
            <a:r>
              <a:t>May have low true microbial potency</a:t>
            </a:r>
          </a:p>
          <a:p>
            <a:pPr lvl="1" marL="511342" indent="-130342" defTabSz="355600">
              <a:buSzPct val="100000"/>
              <a:buChar char="•"/>
              <a:defRPr sz="2000">
                <a:latin typeface="Helvetica Neue"/>
                <a:ea typeface="Helvetica Neue"/>
                <a:cs typeface="Helvetica Neue"/>
                <a:sym typeface="Helvetica Neue"/>
              </a:defRPr>
            </a:pPr>
            <a:r>
              <a:t>Can still add sugar load</a:t>
            </a:r>
          </a:p>
          <a:p>
            <a:pPr defTabSz="355600">
              <a:spcBef>
                <a:spcPts val="200"/>
              </a:spcBef>
              <a:defRPr b="1" sz="2000">
                <a:latin typeface="Helvetica Neue"/>
                <a:ea typeface="Helvetica Neue"/>
                <a:cs typeface="Helvetica Neue"/>
                <a:sym typeface="Helvetica Neue"/>
              </a:defRPr>
            </a:pPr>
          </a:p>
          <a:p>
            <a:pPr algn="ctr" defTabSz="355600">
              <a:defRPr sz="2000">
                <a:latin typeface="Helvetica Neue"/>
                <a:ea typeface="Helvetica Neue"/>
                <a:cs typeface="Helvetica Neue"/>
                <a:sym typeface="Helvetica Neue"/>
              </a:defRPr>
            </a:pPr>
            <a:r>
              <a:t>These products are marketed similarly, but they do not behave the same physiologically.</a:t>
            </a:r>
          </a:p>
        </p:txBody>
      </p:sp>
      <p:sp>
        <p:nvSpPr>
          <p:cNvPr id="152" name="TextBox 3"/>
          <p:cNvSpPr txBox="1"/>
          <p:nvPr/>
        </p:nvSpPr>
        <p:spPr>
          <a:xfrm>
            <a:off x="1552108" y="207050"/>
            <a:ext cx="9087784" cy="63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defRPr>
            </a:lvl1pPr>
          </a:lstStyle>
          <a:p>
            <a:pPr/>
            <a:r>
              <a:t>Kombucha, Kefir and Probiotic Drinks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