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1.jpeg" ContentType="image/jpeg"/>
  <Override PartName="/ppt/media/image2.jpeg" ContentType="image/jpeg"/>
  <Override PartName="/ppt/notesSlides/notesSlide6.xml" ContentType="application/vnd.openxmlformats-officedocument.presentationml.notesSlide+xml"/>
  <Override PartName="/ppt/media/image3.jpeg" ContentType="image/jpeg"/>
  <Override PartName="/ppt/media/image4.jpeg" ContentType="image/jpeg"/>
  <Override PartName="/ppt/notesSlides/notesSlide7.xml" ContentType="application/vnd.openxmlformats-officedocument.presentationml.notesSlide+xml"/>
  <Override PartName="/ppt/media/image5.jpeg" ContentType="image/jpeg"/>
  <Override PartName="/ppt/media/image6.jpeg" ContentType="image/jpe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1D8"/>
          </a:solidFill>
        </a:fill>
      </a:tcStyle>
    </a:wholeTbl>
    <a:band2H>
      <a:tcTxStyle b="def" i="def"/>
      <a:tcStyle>
        <a:tcBdr/>
        <a:fill>
          <a:solidFill>
            <a:srgbClr val="E7E9EC"/>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D3CB"/>
          </a:solidFill>
        </a:fill>
      </a:tcStyle>
    </a:wholeTbl>
    <a:band2H>
      <a:tcTxStyle b="def" i="def"/>
      <a:tcStyle>
        <a:tcBdr/>
        <a:fill>
          <a:solidFill>
            <a:srgbClr val="E7EA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E1CC"/>
          </a:solidFill>
        </a:fill>
      </a:tcStyle>
    </a:wholeTbl>
    <a:band2H>
      <a:tcTxStyle b="def" i="def"/>
      <a:tcStyle>
        <a:tcBdr/>
        <a:fill>
          <a:solidFill>
            <a:srgbClr val="E8F0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9" name="Shape 119"/>
          <p:cNvSpPr/>
          <p:nvPr>
            <p:ph type="sldImg"/>
          </p:nvPr>
        </p:nvSpPr>
        <p:spPr>
          <a:xfrm>
            <a:off x="1143000" y="685800"/>
            <a:ext cx="4572000" cy="3429000"/>
          </a:xfrm>
          <a:prstGeom prst="rect">
            <a:avLst/>
          </a:prstGeom>
        </p:spPr>
        <p:txBody>
          <a:bodyPr/>
          <a:lstStyle/>
          <a:p>
            <a:pPr/>
          </a:p>
        </p:txBody>
      </p:sp>
      <p:sp>
        <p:nvSpPr>
          <p:cNvPr id="120" name="Shape 12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Helvetica Neue"/>
      </a:defRPr>
    </a:lvl1pPr>
    <a:lvl2pPr indent="228600" latinLnBrk="0">
      <a:defRPr sz="1200">
        <a:latin typeface="+mj-lt"/>
        <a:ea typeface="+mj-ea"/>
        <a:cs typeface="+mj-cs"/>
        <a:sym typeface="Helvetica Neue"/>
      </a:defRPr>
    </a:lvl2pPr>
    <a:lvl3pPr indent="457200" latinLnBrk="0">
      <a:defRPr sz="1200">
        <a:latin typeface="+mj-lt"/>
        <a:ea typeface="+mj-ea"/>
        <a:cs typeface="+mj-cs"/>
        <a:sym typeface="Helvetica Neue"/>
      </a:defRPr>
    </a:lvl3pPr>
    <a:lvl4pPr indent="685800" latinLnBrk="0">
      <a:defRPr sz="1200">
        <a:latin typeface="+mj-lt"/>
        <a:ea typeface="+mj-ea"/>
        <a:cs typeface="+mj-cs"/>
        <a:sym typeface="Helvetica Neue"/>
      </a:defRPr>
    </a:lvl4pPr>
    <a:lvl5pPr indent="914400" latinLnBrk="0">
      <a:defRPr sz="1200">
        <a:latin typeface="+mj-lt"/>
        <a:ea typeface="+mj-ea"/>
        <a:cs typeface="+mj-cs"/>
        <a:sym typeface="Helvetica Neue"/>
      </a:defRPr>
    </a:lvl5pPr>
    <a:lvl6pPr indent="1143000" latinLnBrk="0">
      <a:defRPr sz="1200">
        <a:latin typeface="+mj-lt"/>
        <a:ea typeface="+mj-ea"/>
        <a:cs typeface="+mj-cs"/>
        <a:sym typeface="Helvetica Neue"/>
      </a:defRPr>
    </a:lvl6pPr>
    <a:lvl7pPr indent="1371600" latinLnBrk="0">
      <a:defRPr sz="1200">
        <a:latin typeface="+mj-lt"/>
        <a:ea typeface="+mj-ea"/>
        <a:cs typeface="+mj-cs"/>
        <a:sym typeface="Helvetica Neue"/>
      </a:defRPr>
    </a:lvl7pPr>
    <a:lvl8pPr indent="1600200" latinLnBrk="0">
      <a:defRPr sz="1200">
        <a:latin typeface="+mj-lt"/>
        <a:ea typeface="+mj-ea"/>
        <a:cs typeface="+mj-cs"/>
        <a:sym typeface="Helvetica Neue"/>
      </a:defRPr>
    </a:lvl8pPr>
    <a:lvl9pPr indent="1828800" latinLnBrk="0">
      <a:defRPr sz="1200">
        <a:latin typeface="+mj-lt"/>
        <a:ea typeface="+mj-ea"/>
        <a:cs typeface="+mj-cs"/>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5.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6.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7.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8.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19.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20.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_rels/notesSlide21.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22.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Relationships>

</file>

<file path=ppt/notesSlides/_rels/notesSlide23.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8" name="Shape 128"/>
          <p:cNvSpPr/>
          <p:nvPr>
            <p:ph type="sldImg"/>
          </p:nvPr>
        </p:nvSpPr>
        <p:spPr>
          <a:prstGeom prst="rect">
            <a:avLst/>
          </a:prstGeom>
        </p:spPr>
        <p:txBody>
          <a:bodyPr/>
          <a:lstStyle/>
          <a:p>
            <a:pPr/>
          </a:p>
        </p:txBody>
      </p:sp>
      <p:sp>
        <p:nvSpPr>
          <p:cNvPr id="129" name="Shape 129"/>
          <p:cNvSpPr/>
          <p:nvPr>
            <p:ph type="body" sz="quarter" idx="1"/>
          </p:nvPr>
        </p:nvSpPr>
        <p:spPr>
          <a:prstGeom prst="rect">
            <a:avLst/>
          </a:prstGeom>
        </p:spPr>
        <p:txBody>
          <a:bodyPr/>
          <a:lstStyle/>
          <a:p>
            <a:pPr/>
            <a:r>
              <a:t>We have more health information available today than ever before.</a:t>
            </a:r>
          </a:p>
          <a:p>
            <a:pPr/>
            <a:r>
              <a:t>AI, wearables, lab software, podcasts, and social media have changed healthcare.</a:t>
            </a:r>
          </a:p>
          <a:p>
            <a:pPr/>
            <a:r>
              <a:t>The challenge is no longer finding information. The challenge is helping patients understand what matters most.</a:t>
            </a:r>
          </a:p>
          <a:p>
            <a:pPr/>
            <a:r>
              <a:t>Anchor: Patients don't need to know everything today. They need to know the next right step.</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1" name="Shape 201"/>
          <p:cNvSpPr/>
          <p:nvPr>
            <p:ph type="sldImg"/>
          </p:nvPr>
        </p:nvSpPr>
        <p:spPr>
          <a:prstGeom prst="rect">
            <a:avLst/>
          </a:prstGeom>
        </p:spPr>
        <p:txBody>
          <a:bodyPr/>
          <a:lstStyle/>
          <a:p>
            <a:pPr/>
          </a:p>
        </p:txBody>
      </p:sp>
      <p:sp>
        <p:nvSpPr>
          <p:cNvPr id="202" name="Shape 202"/>
          <p:cNvSpPr/>
          <p:nvPr>
            <p:ph type="body" sz="quarter" idx="1"/>
          </p:nvPr>
        </p:nvSpPr>
        <p:spPr>
          <a:prstGeom prst="rect">
            <a:avLst/>
          </a:prstGeom>
        </p:spPr>
        <p:txBody>
          <a:bodyPr/>
          <a:lstStyle/>
          <a:p>
            <a:pPr/>
            <a:r>
              <a:t>We don't ask questions just to collect data.</a:t>
            </a:r>
          </a:p>
          <a:p>
            <a:pPr/>
            <a:r>
              <a:t>Every answer changes what we ask next and how we interpret what came before it.</a:t>
            </a:r>
          </a:p>
          <a:p>
            <a:pPr/>
            <a:r>
              <a:t>A symptom that sounds simple at first can lead to a completely different clinical picture.</a:t>
            </a:r>
          </a:p>
          <a:p>
            <a:pPr/>
            <a:r>
              <a:t>This is why comprehensive intake matters.</a:t>
            </a:r>
          </a:p>
          <a:p>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8" name="Shape 208"/>
          <p:cNvSpPr/>
          <p:nvPr>
            <p:ph type="sldImg"/>
          </p:nvPr>
        </p:nvSpPr>
        <p:spPr>
          <a:prstGeom prst="rect">
            <a:avLst/>
          </a:prstGeom>
        </p:spPr>
        <p:txBody>
          <a:bodyPr/>
          <a:lstStyle/>
          <a:p>
            <a:pPr/>
          </a:p>
        </p:txBody>
      </p:sp>
      <p:sp>
        <p:nvSpPr>
          <p:cNvPr id="209" name="Shape 209"/>
          <p:cNvSpPr/>
          <p:nvPr>
            <p:ph type="body" sz="quarter" idx="1"/>
          </p:nvPr>
        </p:nvSpPr>
        <p:spPr>
          <a:prstGeom prst="rect">
            <a:avLst/>
          </a:prstGeom>
        </p:spPr>
        <p:txBody>
          <a:bodyPr/>
          <a:lstStyle/>
          <a:p>
            <a:pPr/>
            <a:r>
              <a:t>Intake isn't administrative. It is one of the most important clinical tools we have.</a:t>
            </a:r>
          </a:p>
          <a:p>
            <a:pPr/>
            <a:r>
              <a:t>It helps us understand the full story before we decide where to intervene.</a:t>
            </a:r>
          </a:p>
          <a:p>
            <a:pPr/>
            <a:r>
              <a:t>It determines not just what to do, but when to do it.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5" name="Shape 215"/>
          <p:cNvSpPr/>
          <p:nvPr>
            <p:ph type="sldImg"/>
          </p:nvPr>
        </p:nvSpPr>
        <p:spPr>
          <a:prstGeom prst="rect">
            <a:avLst/>
          </a:prstGeom>
        </p:spPr>
        <p:txBody>
          <a:bodyPr/>
          <a:lstStyle/>
          <a:p>
            <a:pPr/>
          </a:p>
        </p:txBody>
      </p:sp>
      <p:sp>
        <p:nvSpPr>
          <p:cNvPr id="216" name="Shape 216"/>
          <p:cNvSpPr/>
          <p:nvPr>
            <p:ph type="body" sz="quarter" idx="1"/>
          </p:nvPr>
        </p:nvSpPr>
        <p:spPr>
          <a:prstGeom prst="rect">
            <a:avLst/>
          </a:prstGeom>
        </p:spPr>
        <p:txBody>
          <a:bodyPr/>
          <a:lstStyle/>
          <a:p>
            <a:pPr/>
            <a:r>
              <a:t>Data starts the conversation. It doesn't finish it.</a:t>
            </a:r>
          </a:p>
          <a:p>
            <a:pPr/>
            <a:r>
              <a:t>Technology helps us collect and organize information.</a:t>
            </a:r>
          </a:p>
          <a:p>
            <a:pPr/>
            <a:r>
              <a:t>Conversation helps us understand the person behind the information.</a:t>
            </a:r>
          </a:p>
          <a:p>
            <a:pPr/>
            <a:r>
              <a:t>The goal is not more data; it is a plan the patient can successfully implement.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2" name="Shape 222"/>
          <p:cNvSpPr/>
          <p:nvPr>
            <p:ph type="sldImg"/>
          </p:nvPr>
        </p:nvSpPr>
        <p:spPr>
          <a:prstGeom prst="rect">
            <a:avLst/>
          </a:prstGeom>
        </p:spPr>
        <p:txBody>
          <a:bodyPr/>
          <a:lstStyle/>
          <a:p>
            <a:pPr/>
          </a:p>
        </p:txBody>
      </p:sp>
      <p:sp>
        <p:nvSpPr>
          <p:cNvPr id="223" name="Shape 223"/>
          <p:cNvSpPr/>
          <p:nvPr>
            <p:ph type="body" sz="quarter" idx="1"/>
          </p:nvPr>
        </p:nvSpPr>
        <p:spPr>
          <a:prstGeom prst="rect">
            <a:avLst/>
          </a:prstGeom>
        </p:spPr>
        <p:txBody>
          <a:bodyPr/>
          <a:lstStyle/>
          <a:p>
            <a:pPr/>
            <a:r>
              <a:t>Intake isn't administrative. It is one of the most important clinical tools we have.</a:t>
            </a:r>
          </a:p>
          <a:p>
            <a:pPr/>
            <a:r>
              <a:t>It helps us understand the full story before we decide where to intervene.</a:t>
            </a:r>
          </a:p>
          <a:p>
            <a:pPr/>
            <a:r>
              <a:t>It determines not just what to do, but when to do it.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1" name="Shape 231"/>
          <p:cNvSpPr/>
          <p:nvPr>
            <p:ph type="sldImg"/>
          </p:nvPr>
        </p:nvSpPr>
        <p:spPr>
          <a:prstGeom prst="rect">
            <a:avLst/>
          </a:prstGeom>
        </p:spPr>
        <p:txBody>
          <a:bodyPr/>
          <a:lstStyle/>
          <a:p>
            <a:pPr/>
          </a:p>
        </p:txBody>
      </p:sp>
      <p:sp>
        <p:nvSpPr>
          <p:cNvPr id="232" name="Shape 232"/>
          <p:cNvSpPr/>
          <p:nvPr>
            <p:ph type="body" sz="quarter" idx="1"/>
          </p:nvPr>
        </p:nvSpPr>
        <p:spPr>
          <a:prstGeom prst="rect">
            <a:avLst/>
          </a:prstGeom>
        </p:spPr>
        <p:txBody>
          <a:bodyPr/>
          <a:lstStyle/>
          <a:p>
            <a:pPr/>
            <a:r>
              <a:t>Symptoms tell us where to begin, not where to end.</a:t>
            </a:r>
          </a:p>
          <a:p>
            <a:pPr/>
            <a:r>
              <a:t>I don't hear fatigue and immediately think B12. I hear an invitation to ask more questions.</a:t>
            </a:r>
          </a:p>
          <a:p>
            <a:pPr/>
            <a:r>
              <a:t>Symptoms start the investigation—they don't complete it.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9" name="Shape 239"/>
          <p:cNvSpPr/>
          <p:nvPr>
            <p:ph type="sldImg"/>
          </p:nvPr>
        </p:nvSpPr>
        <p:spPr>
          <a:prstGeom prst="rect">
            <a:avLst/>
          </a:prstGeom>
        </p:spPr>
        <p:txBody>
          <a:bodyPr/>
          <a:lstStyle/>
          <a:p>
            <a:pPr/>
          </a:p>
        </p:txBody>
      </p:sp>
      <p:sp>
        <p:nvSpPr>
          <p:cNvPr id="240" name="Shape 240"/>
          <p:cNvSpPr/>
          <p:nvPr>
            <p:ph type="body" sz="quarter" idx="1"/>
          </p:nvPr>
        </p:nvSpPr>
        <p:spPr>
          <a:prstGeom prst="rect">
            <a:avLst/>
          </a:prstGeom>
        </p:spPr>
        <p:txBody>
          <a:bodyPr/>
          <a:lstStyle/>
          <a:p>
            <a:pPr/>
            <a:r>
              <a:t>Don't treat symptoms.</a:t>
            </a:r>
          </a:p>
          <a:p>
            <a:pPr/>
            <a:r>
              <a:t>Understand the story behind the symptoms.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6" name="Shape 246"/>
          <p:cNvSpPr/>
          <p:nvPr>
            <p:ph type="sldImg"/>
          </p:nvPr>
        </p:nvSpPr>
        <p:spPr>
          <a:prstGeom prst="rect">
            <a:avLst/>
          </a:prstGeom>
        </p:spPr>
        <p:txBody>
          <a:bodyPr/>
          <a:lstStyle/>
          <a:p>
            <a:pPr/>
          </a:p>
        </p:txBody>
      </p:sp>
      <p:sp>
        <p:nvSpPr>
          <p:cNvPr id="247" name="Shape 247"/>
          <p:cNvSpPr/>
          <p:nvPr>
            <p:ph type="body" sz="quarter" idx="1"/>
          </p:nvPr>
        </p:nvSpPr>
        <p:spPr>
          <a:prstGeom prst="rect">
            <a:avLst/>
          </a:prstGeom>
        </p:spPr>
        <p:txBody>
          <a:bodyPr/>
          <a:lstStyle/>
          <a:p>
            <a:pPr/>
            <a:r>
              <a:t>Great clinicians don't just know what works. They know what matters most today.</a:t>
            </a:r>
          </a:p>
          <a:p>
            <a:pPr/>
            <a:r>
              <a:t>Sequencing often determines whether a patient succeeds or becomes overwhelmed.</a:t>
            </a:r>
          </a:p>
          <a:p>
            <a:pPr/>
            <a:r>
              <a:t>The right intervention at the wrong time can still fail.</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3" name="Shape 253"/>
          <p:cNvSpPr/>
          <p:nvPr>
            <p:ph type="sldImg"/>
          </p:nvPr>
        </p:nvSpPr>
        <p:spPr>
          <a:prstGeom prst="rect">
            <a:avLst/>
          </a:prstGeom>
        </p:spPr>
        <p:txBody>
          <a:bodyPr/>
          <a:lstStyle/>
          <a:p>
            <a:pPr/>
          </a:p>
        </p:txBody>
      </p:sp>
      <p:sp>
        <p:nvSpPr>
          <p:cNvPr id="254" name="Shape 254"/>
          <p:cNvSpPr/>
          <p:nvPr>
            <p:ph type="body" sz="quarter" idx="1"/>
          </p:nvPr>
        </p:nvSpPr>
        <p:spPr>
          <a:prstGeom prst="rect">
            <a:avLst/>
          </a:prstGeom>
        </p:spPr>
        <p:txBody>
          <a:bodyPr/>
          <a:lstStyle/>
          <a:p>
            <a:pPr/>
            <a:r>
              <a:t>This was one of the biggest lessons from seeing patients one-on-one.</a:t>
            </a:r>
          </a:p>
          <a:p>
            <a:pPr/>
            <a:r>
              <a:t>We intentionally didn't explain every lab marker during the first visit.</a:t>
            </a:r>
          </a:p>
          <a:p>
            <a:pPr/>
            <a:r>
              <a:t>We built understanding layer by layer so the patient knew what mattered now.</a:t>
            </a:r>
          </a:p>
          <a:p>
            <a:pPr/>
            <a:r>
              <a:t>Patients don't need to know everything today. They need to know the next right step.</a:t>
            </a:r>
          </a:p>
          <a:p>
            <a:pPr/>
          </a:p>
          <a:p>
            <a:pPr/>
            <a:r>
              <a:t>Clinical Pearl</a:t>
            </a:r>
          </a:p>
          <a:p>
            <a:pPr/>
            <a:r>
              <a:t>Great education isn't about saying more.</a:t>
            </a:r>
          </a:p>
          <a:p>
            <a:pPr/>
            <a:r>
              <a:t>It's about helping patients remember and apply what matters most.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0" name="Shape 260"/>
          <p:cNvSpPr/>
          <p:nvPr>
            <p:ph type="sldImg"/>
          </p:nvPr>
        </p:nvSpPr>
        <p:spPr>
          <a:prstGeom prst="rect">
            <a:avLst/>
          </a:prstGeom>
        </p:spPr>
        <p:txBody>
          <a:bodyPr/>
          <a:lstStyle/>
          <a:p>
            <a:pPr/>
          </a:p>
        </p:txBody>
      </p:sp>
      <p:sp>
        <p:nvSpPr>
          <p:cNvPr id="261" name="Shape 261"/>
          <p:cNvSpPr/>
          <p:nvPr>
            <p:ph type="body" sz="quarter" idx="1"/>
          </p:nvPr>
        </p:nvSpPr>
        <p:spPr>
          <a:prstGeom prst="rect">
            <a:avLst/>
          </a:prstGeom>
        </p:spPr>
        <p:txBody>
          <a:bodyPr/>
          <a:lstStyle/>
          <a:p>
            <a:pPr/>
            <a:r>
              <a:t>Looking back, I believe this was one of the biggest reasons my patient retention was so high.</a:t>
            </a:r>
          </a:p>
          <a:p>
            <a:pPr/>
            <a:r>
              <a:t>Patients didn't leave overwhelmed. They left knowing exactly what to do next.</a:t>
            </a:r>
          </a:p>
          <a:p>
            <a:pPr/>
            <a:r>
              <a:t>Understanding creates confidence, and confidence improves implementation.</a:t>
            </a:r>
          </a:p>
          <a:p>
            <a:pPr/>
          </a:p>
          <a:p>
            <a:pPr/>
            <a:r>
              <a:t>Talking Points</a:t>
            </a:r>
          </a:p>
          <a:p>
            <a:pPr/>
            <a:r>
              <a:t>* This was one of the biggest lessons from seeing patients one-on-one.</a:t>
            </a:r>
          </a:p>
          <a:p>
            <a:pPr/>
            <a:r>
              <a:t>* Patients didn't leave overwhelmed.</a:t>
            </a:r>
          </a:p>
          <a:p>
            <a:pPr/>
            <a:r>
              <a:t>* They left knowing exactly what to do next.</a:t>
            </a:r>
          </a:p>
          <a:p>
            <a:pPr/>
            <a:r>
              <a:t>* That built confidence.</a:t>
            </a:r>
          </a:p>
          <a:p>
            <a:pPr/>
            <a:r>
              <a:t>* Confidence improved implementation.</a:t>
            </a:r>
          </a:p>
          <a:p>
            <a:pPr/>
            <a:r>
              <a:t>Clinical Pearl</a:t>
            </a:r>
          </a:p>
          <a:p>
            <a:pPr/>
            <a:r>
              <a:t>Understanding creates confidence.</a:t>
            </a:r>
          </a:p>
          <a:p>
            <a:pPr/>
            <a:r>
              <a:t>Confidence creates consistency.</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7" name="Shape 267"/>
          <p:cNvSpPr/>
          <p:nvPr>
            <p:ph type="sldImg"/>
          </p:nvPr>
        </p:nvSpPr>
        <p:spPr>
          <a:prstGeom prst="rect">
            <a:avLst/>
          </a:prstGeom>
        </p:spPr>
        <p:txBody>
          <a:bodyPr/>
          <a:lstStyle/>
          <a:p>
            <a:pPr/>
          </a:p>
        </p:txBody>
      </p:sp>
      <p:sp>
        <p:nvSpPr>
          <p:cNvPr id="268" name="Shape 268"/>
          <p:cNvSpPr/>
          <p:nvPr>
            <p:ph type="body" sz="quarter" idx="1"/>
          </p:nvPr>
        </p:nvSpPr>
        <p:spPr>
          <a:prstGeom prst="rect">
            <a:avLst/>
          </a:prstGeom>
        </p:spPr>
        <p:txBody>
          <a:bodyPr/>
          <a:lstStyle/>
          <a:p>
            <a:pPr/>
            <a:r>
              <a:t>Sometimes we say a protocol didn't work.</a:t>
            </a:r>
          </a:p>
          <a:p>
            <a:pPr/>
            <a:r>
              <a:t>More often, the protocol wasn't fully implemented—or the patient never understood how to implement it.</a:t>
            </a:r>
          </a:p>
          <a:p>
            <a:pPr/>
            <a:r>
              <a:t>Helping patients implement change is part of our job, not an optional extra.</a:t>
            </a:r>
          </a:p>
          <a:p>
            <a:pPr/>
          </a:p>
          <a:p>
            <a:pPr/>
            <a:r>
              <a:t>Clinical Pearl</a:t>
            </a:r>
          </a:p>
          <a:p>
            <a:pPr/>
            <a:r>
              <a:t>Implementation matters as much as information. If not more!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1" name="Shape 141"/>
          <p:cNvSpPr/>
          <p:nvPr>
            <p:ph type="sldImg"/>
          </p:nvPr>
        </p:nvSpPr>
        <p:spPr>
          <a:prstGeom prst="rect">
            <a:avLst/>
          </a:prstGeom>
        </p:spPr>
        <p:txBody>
          <a:bodyPr/>
          <a:lstStyle/>
          <a:p>
            <a:pPr/>
          </a:p>
        </p:txBody>
      </p:sp>
      <p:sp>
        <p:nvSpPr>
          <p:cNvPr id="142" name="Shape 142"/>
          <p:cNvSpPr/>
          <p:nvPr>
            <p:ph type="body" sz="quarter" idx="1"/>
          </p:nvPr>
        </p:nvSpPr>
        <p:spPr>
          <a:prstGeom prst="rect">
            <a:avLst/>
          </a:prstGeom>
        </p:spPr>
        <p:txBody>
          <a:bodyPr/>
          <a:lstStyle/>
          <a:p>
            <a:pPr/>
            <a:r>
              <a:t>* Healthcare has fundamentally changed.</a:t>
            </a:r>
          </a:p>
          <a:p>
            <a:pPr/>
            <a:r>
              <a:t>* Information is becoming a commodity.</a:t>
            </a:r>
          </a:p>
          <a:p>
            <a:pPr/>
            <a:r>
              <a:t>* Great clinicians are becoming guides rather than information providers.</a:t>
            </a:r>
          </a:p>
          <a:p>
            <a:pPr/>
            <a:r>
              <a:t>Clinical Pearl</a:t>
            </a:r>
          </a:p>
          <a:p>
            <a:pPr/>
            <a:r>
              <a:t>Patients don't need to know everything today.</a:t>
            </a:r>
          </a:p>
          <a:p>
            <a:pPr/>
            <a:r>
              <a:t>They need to know the next right step.</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4" name="Shape 274"/>
          <p:cNvSpPr/>
          <p:nvPr>
            <p:ph type="sldImg"/>
          </p:nvPr>
        </p:nvSpPr>
        <p:spPr>
          <a:prstGeom prst="rect">
            <a:avLst/>
          </a:prstGeom>
        </p:spPr>
        <p:txBody>
          <a:bodyPr/>
          <a:lstStyle/>
          <a:p>
            <a:pPr/>
          </a:p>
        </p:txBody>
      </p:sp>
      <p:sp>
        <p:nvSpPr>
          <p:cNvPr id="275" name="Shape 275"/>
          <p:cNvSpPr/>
          <p:nvPr>
            <p:ph type="body" sz="quarter" idx="1"/>
          </p:nvPr>
        </p:nvSpPr>
        <p:spPr>
          <a:prstGeom prst="rect">
            <a:avLst/>
          </a:prstGeom>
        </p:spPr>
        <p:txBody>
          <a:bodyPr/>
          <a:lstStyle/>
          <a:p>
            <a:pPr/>
            <a:r>
              <a:t>* This framework has shaped nearly every consultation I've done.</a:t>
            </a:r>
          </a:p>
          <a:p>
            <a:pPr/>
            <a:r>
              <a:t>* Every recommendation passes through these questions.</a:t>
            </a:r>
          </a:p>
          <a:p>
            <a:pPr/>
            <a:r>
              <a:t>Clinical Pearl</a:t>
            </a:r>
          </a:p>
          <a:p>
            <a:pPr/>
            <a:r>
              <a:t>Just because you can teach something today...</a:t>
            </a:r>
          </a:p>
          <a:p>
            <a:pPr/>
            <a:r>
              <a:t>doesn't mean you should.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1" name="Shape 281"/>
          <p:cNvSpPr/>
          <p:nvPr>
            <p:ph type="sldImg"/>
          </p:nvPr>
        </p:nvSpPr>
        <p:spPr>
          <a:prstGeom prst="rect">
            <a:avLst/>
          </a:prstGeom>
        </p:spPr>
        <p:txBody>
          <a:bodyPr/>
          <a:lstStyle/>
          <a:p>
            <a:pPr/>
          </a:p>
        </p:txBody>
      </p:sp>
      <p:sp>
        <p:nvSpPr>
          <p:cNvPr id="282" name="Shape 282"/>
          <p:cNvSpPr/>
          <p:nvPr>
            <p:ph type="body" sz="quarter" idx="1"/>
          </p:nvPr>
        </p:nvSpPr>
        <p:spPr>
          <a:prstGeom prst="rect">
            <a:avLst/>
          </a:prstGeom>
        </p:spPr>
        <p:txBody>
          <a:bodyPr/>
          <a:lstStyle/>
          <a:p>
            <a:pPr/>
            <a:r>
              <a:t>AI isn't replacing great clinicians. It is raising the value of great clinical thinking.</a:t>
            </a:r>
          </a:p>
          <a:p>
            <a:pPr/>
            <a:r>
              <a:t>Patients need someone who can make sense of the information in the context of their life and physiology.</a:t>
            </a:r>
          </a:p>
          <a:p>
            <a:pPr/>
            <a:r>
              <a:t>Technology informs. Clinicians transform.</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8" name="Shape 288"/>
          <p:cNvSpPr/>
          <p:nvPr>
            <p:ph type="sldImg"/>
          </p:nvPr>
        </p:nvSpPr>
        <p:spPr>
          <a:prstGeom prst="rect">
            <a:avLst/>
          </a:prstGeom>
        </p:spPr>
        <p:txBody>
          <a:bodyPr/>
          <a:lstStyle/>
          <a:p>
            <a:pPr/>
          </a:p>
        </p:txBody>
      </p:sp>
      <p:sp>
        <p:nvSpPr>
          <p:cNvPr id="289" name="Shape 289"/>
          <p:cNvSpPr/>
          <p:nvPr>
            <p:ph type="body" sz="quarter" idx="1"/>
          </p:nvPr>
        </p:nvSpPr>
        <p:spPr>
          <a:prstGeom prst="rect">
            <a:avLst/>
          </a:prstGeom>
        </p:spPr>
        <p:txBody>
          <a:bodyPr/>
          <a:lstStyle/>
          <a:p>
            <a:pPr/>
            <a:r>
              <a:t>We don't have secret protocols. We have a structured process.</a:t>
            </a:r>
          </a:p>
          <a:p>
            <a:pPr/>
            <a:r>
              <a:t>We combine comprehensive intake, thoughtful interpretation, personalized sequencing, layered education, and accountability.</a:t>
            </a:r>
          </a:p>
          <a:p>
            <a:pPr/>
            <a:r>
              <a:t>We focus on the next right step rather than every possible step.</a:t>
            </a:r>
          </a:p>
          <a:p>
            <a:pPr/>
          </a:p>
          <a:p>
            <a:pPr/>
            <a:r>
              <a:t>Clinical Pearl</a:t>
            </a:r>
          </a:p>
          <a:p>
            <a:pPr/>
            <a:r>
              <a:t>Structure creates confidence.</a:t>
            </a:r>
          </a:p>
          <a:p>
            <a:pPr/>
            <a:r>
              <a:t>Confidence improves outcomes.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9" name="Shape 299"/>
          <p:cNvSpPr/>
          <p:nvPr>
            <p:ph type="sldImg"/>
          </p:nvPr>
        </p:nvSpPr>
        <p:spPr>
          <a:prstGeom prst="rect">
            <a:avLst/>
          </a:prstGeom>
        </p:spPr>
        <p:txBody>
          <a:bodyPr/>
          <a:lstStyle/>
          <a:p>
            <a:pPr/>
          </a:p>
        </p:txBody>
      </p:sp>
      <p:sp>
        <p:nvSpPr>
          <p:cNvPr id="300" name="Shape 300"/>
          <p:cNvSpPr/>
          <p:nvPr>
            <p:ph type="body" sz="quarter" idx="1"/>
          </p:nvPr>
        </p:nvSpPr>
        <p:spPr>
          <a:prstGeom prst="rect">
            <a:avLst/>
          </a:prstGeom>
        </p:spPr>
        <p:txBody>
          <a:bodyPr/>
          <a:lstStyle/>
          <a:p>
            <a:pPr/>
            <a:r>
              <a:t>The future of healthcare isn't about who has the most information.</a:t>
            </a:r>
          </a:p>
          <a:p>
            <a:pPr/>
            <a:r>
              <a:t>It is about who can best listen, understand, prioritize, communicate, and guide.</a:t>
            </a:r>
          </a:p>
          <a:p>
            <a:pPr/>
            <a:r>
              <a:t>Patients rarely need more information. They need clarity, a plan they understand, and someone who can connect the dots.</a:t>
            </a:r>
          </a:p>
          <a:p>
            <a:pPr/>
            <a:r>
              <a:t>That is where meaningful transformation begins.</a:t>
            </a:r>
          </a:p>
          <a:p>
            <a:pPr/>
          </a:p>
          <a:p>
            <a:pPr/>
            <a:r>
              <a:t>Closing Story</a:t>
            </a:r>
          </a:p>
          <a:p>
            <a:pPr/>
            <a:r>
              <a:t>"Looking back, I don't think my patient retention was unusually high because I knew more than other practitioners."</a:t>
            </a:r>
          </a:p>
          <a:p>
            <a:pPr/>
            <a:r>
              <a:t>"I think it was because my patients left every visit knowing exactly what to do next."</a:t>
            </a:r>
          </a:p>
          <a:p>
            <a:pPr/>
          </a:p>
          <a:p>
            <a:pPr/>
            <a:r>
              <a:t>"And that's really what this presentation has been about."</a:t>
            </a:r>
          </a:p>
          <a:p>
            <a:pPr/>
            <a:r>
              <a:t>"The goal isn't to transfer information."</a:t>
            </a:r>
          </a:p>
          <a:p>
            <a:pPr/>
            <a:r>
              <a:t>"The goal is to create understanding that leads to action."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8" name="Shape 148"/>
          <p:cNvSpPr/>
          <p:nvPr>
            <p:ph type="sldImg"/>
          </p:nvPr>
        </p:nvSpPr>
        <p:spPr>
          <a:prstGeom prst="rect">
            <a:avLst/>
          </a:prstGeom>
        </p:spPr>
        <p:txBody>
          <a:bodyPr/>
          <a:lstStyle/>
          <a:p>
            <a:pPr/>
          </a:p>
        </p:txBody>
      </p:sp>
      <p:sp>
        <p:nvSpPr>
          <p:cNvPr id="149" name="Shape 149"/>
          <p:cNvSpPr/>
          <p:nvPr>
            <p:ph type="body" sz="quarter" idx="1"/>
          </p:nvPr>
        </p:nvSpPr>
        <p:spPr>
          <a:prstGeom prst="rect">
            <a:avLst/>
          </a:prstGeom>
        </p:spPr>
        <p:txBody>
          <a:bodyPr/>
          <a:lstStyle/>
          <a:p>
            <a:pPr/>
            <a:r>
              <a:t>This isn't a bad thing—I use many of these tools myself.</a:t>
            </a:r>
          </a:p>
          <a:p>
            <a:pPr/>
            <a:r>
              <a:t>AI and wearables are incredible resources.</a:t>
            </a:r>
          </a:p>
          <a:p>
            <a:pPr/>
            <a:r>
              <a:t>But more information doesn't automatically lead to better decisions.</a:t>
            </a:r>
          </a:p>
          <a:p>
            <a:pPr/>
            <a:r>
              <a:t>Our role as practitioners is changing.</a:t>
            </a:r>
          </a:p>
          <a:p>
            <a:pPr/>
          </a:p>
          <a:p>
            <a:pPr/>
            <a:r>
              <a:t>Technology is excellent at gathering information.</a:t>
            </a:r>
          </a:p>
          <a:p>
            <a:pPr/>
            <a:r>
              <a:t>It cannot replace understanding the patient's story.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Shape 155"/>
          <p:cNvSpPr/>
          <p:nvPr>
            <p:ph type="sldImg"/>
          </p:nvPr>
        </p:nvSpPr>
        <p:spPr>
          <a:prstGeom prst="rect">
            <a:avLst/>
          </a:prstGeom>
        </p:spPr>
        <p:txBody>
          <a:bodyPr/>
          <a:lstStyle/>
          <a:p>
            <a:pPr/>
          </a:p>
        </p:txBody>
      </p:sp>
      <p:sp>
        <p:nvSpPr>
          <p:cNvPr id="156" name="Shape 156"/>
          <p:cNvSpPr/>
          <p:nvPr>
            <p:ph type="body" sz="quarter" idx="1"/>
          </p:nvPr>
        </p:nvSpPr>
        <p:spPr>
          <a:prstGeom prst="rect">
            <a:avLst/>
          </a:prstGeom>
        </p:spPr>
        <p:txBody>
          <a:bodyPr/>
          <a:lstStyle/>
          <a:p>
            <a:pPr/>
            <a:r>
              <a:t>Data starts the conversation. It doesn't finish it.</a:t>
            </a:r>
          </a:p>
          <a:p>
            <a:pPr/>
            <a:r>
              <a:t>Technology helps us collect and organize information.</a:t>
            </a:r>
          </a:p>
          <a:p>
            <a:pPr/>
            <a:r>
              <a:t>Conversation helps us understand the person behind the information.</a:t>
            </a:r>
          </a:p>
          <a:p>
            <a:pPr/>
            <a:r>
              <a:t>The goal is not more data; it is a plan the patient can successfully implement.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3" name="Shape 163"/>
          <p:cNvSpPr/>
          <p:nvPr>
            <p:ph type="sldImg"/>
          </p:nvPr>
        </p:nvSpPr>
        <p:spPr>
          <a:prstGeom prst="rect">
            <a:avLst/>
          </a:prstGeom>
        </p:spPr>
        <p:txBody>
          <a:bodyPr/>
          <a:lstStyle/>
          <a:p>
            <a:pPr/>
          </a:p>
        </p:txBody>
      </p:sp>
      <p:sp>
        <p:nvSpPr>
          <p:cNvPr id="164" name="Shape 164"/>
          <p:cNvSpPr/>
          <p:nvPr>
            <p:ph type="body" sz="quarter" idx="1"/>
          </p:nvPr>
        </p:nvSpPr>
        <p:spPr>
          <a:prstGeom prst="rect">
            <a:avLst/>
          </a:prstGeom>
        </p:spPr>
        <p:txBody>
          <a:bodyPr/>
          <a:lstStyle/>
          <a:p>
            <a:pPr/>
            <a:r>
              <a:t>My Oura wasn't wrong. It simply couldn't know my story.</a:t>
            </a:r>
          </a:p>
          <a:p>
            <a:pPr/>
            <a:r>
              <a:t>The numbers accurately described poor sleep and recovery, but not why they were happening.</a:t>
            </a:r>
          </a:p>
          <a:p>
            <a:pPr/>
            <a:r>
              <a:t>Two children under two, interrupted sleep, and newborn feedings completely change the interpretation.</a:t>
            </a:r>
          </a:p>
          <a:p>
            <a:pPr/>
            <a:r>
              <a:t>Context changes interpretation.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1" name="Shape 171"/>
          <p:cNvSpPr/>
          <p:nvPr>
            <p:ph type="sldImg"/>
          </p:nvPr>
        </p:nvSpPr>
        <p:spPr>
          <a:prstGeom prst="rect">
            <a:avLst/>
          </a:prstGeom>
        </p:spPr>
        <p:txBody>
          <a:bodyPr/>
          <a:lstStyle/>
          <a:p>
            <a:pPr/>
          </a:p>
        </p:txBody>
      </p:sp>
      <p:sp>
        <p:nvSpPr>
          <p:cNvPr id="172" name="Shape 172"/>
          <p:cNvSpPr/>
          <p:nvPr>
            <p:ph type="body" sz="quarter" idx="1"/>
          </p:nvPr>
        </p:nvSpPr>
        <p:spPr>
          <a:prstGeom prst="rect">
            <a:avLst/>
          </a:prstGeom>
        </p:spPr>
        <p:txBody>
          <a:bodyPr/>
          <a:lstStyle/>
          <a:p>
            <a:pPr/>
            <a:r>
              <a:t>My Oura wasn't wrong. It simply couldn't know my story.</a:t>
            </a:r>
          </a:p>
          <a:p>
            <a:pPr/>
            <a:r>
              <a:t>The numbers accurately described poor sleep and recovery, but not why they were happening.</a:t>
            </a:r>
          </a:p>
          <a:p>
            <a:pPr/>
            <a:r>
              <a:t>Two children under two, interrupted sleep, and newborn feedings completely change the interpretation.</a:t>
            </a:r>
          </a:p>
          <a:p>
            <a:pPr/>
            <a:r>
              <a:t>Context changes interpretation.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9" name="Shape 179"/>
          <p:cNvSpPr/>
          <p:nvPr>
            <p:ph type="sldImg"/>
          </p:nvPr>
        </p:nvSpPr>
        <p:spPr>
          <a:prstGeom prst="rect">
            <a:avLst/>
          </a:prstGeom>
        </p:spPr>
        <p:txBody>
          <a:bodyPr/>
          <a:lstStyle/>
          <a:p>
            <a:pPr/>
          </a:p>
        </p:txBody>
      </p:sp>
      <p:sp>
        <p:nvSpPr>
          <p:cNvPr id="180" name="Shape 180"/>
          <p:cNvSpPr/>
          <p:nvPr>
            <p:ph type="body" sz="quarter" idx="1"/>
          </p:nvPr>
        </p:nvSpPr>
        <p:spPr>
          <a:prstGeom prst="rect">
            <a:avLst/>
          </a:prstGeom>
        </p:spPr>
        <p:txBody>
          <a:bodyPr/>
          <a:lstStyle/>
          <a:p>
            <a:pPr/>
            <a:r>
              <a:t>My Oura wasn't wrong. It simply couldn't know my story.</a:t>
            </a:r>
          </a:p>
          <a:p>
            <a:pPr/>
            <a:r>
              <a:t>The numbers accurately described poor sleep and recovery, but not why they were happening.</a:t>
            </a:r>
          </a:p>
          <a:p>
            <a:pPr/>
            <a:r>
              <a:t>Two children under two, interrupted sleep, and newborn feedings completely change the interpretation.</a:t>
            </a:r>
          </a:p>
          <a:p>
            <a:pPr/>
            <a:r>
              <a:t>Context changes interpretation.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6" name="Shape 186"/>
          <p:cNvSpPr/>
          <p:nvPr>
            <p:ph type="sldImg"/>
          </p:nvPr>
        </p:nvSpPr>
        <p:spPr>
          <a:prstGeom prst="rect">
            <a:avLst/>
          </a:prstGeom>
        </p:spPr>
        <p:txBody>
          <a:bodyPr/>
          <a:lstStyle/>
          <a:p>
            <a:pPr/>
          </a:p>
        </p:txBody>
      </p:sp>
      <p:sp>
        <p:nvSpPr>
          <p:cNvPr id="187" name="Shape 187"/>
          <p:cNvSpPr/>
          <p:nvPr>
            <p:ph type="body" sz="quarter" idx="1"/>
          </p:nvPr>
        </p:nvSpPr>
        <p:spPr>
          <a:prstGeom prst="rect">
            <a:avLst/>
          </a:prstGeom>
        </p:spPr>
        <p:txBody>
          <a:bodyPr/>
          <a:lstStyle/>
          <a:p>
            <a:pPr/>
            <a:r>
              <a:t>My Oura wasn't wrong. It simply couldn't know my story.</a:t>
            </a:r>
          </a:p>
          <a:p>
            <a:pPr/>
            <a:r>
              <a:t>The numbers accurately described poor sleep and recovery, but not why they were happening.</a:t>
            </a:r>
          </a:p>
          <a:p>
            <a:pPr/>
            <a:r>
              <a:t>Two children under two, interrupted sleep, and newborn feedings completely change the interpretation.</a:t>
            </a:r>
          </a:p>
          <a:p>
            <a:pPr/>
            <a:r>
              <a:t>Context changes interpretation.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4" name="Shape 194"/>
          <p:cNvSpPr/>
          <p:nvPr>
            <p:ph type="sldImg"/>
          </p:nvPr>
        </p:nvSpPr>
        <p:spPr>
          <a:prstGeom prst="rect">
            <a:avLst/>
          </a:prstGeom>
        </p:spPr>
        <p:txBody>
          <a:bodyPr/>
          <a:lstStyle/>
          <a:p>
            <a:pPr/>
          </a:p>
        </p:txBody>
      </p:sp>
      <p:sp>
        <p:nvSpPr>
          <p:cNvPr id="195" name="Shape 195"/>
          <p:cNvSpPr/>
          <p:nvPr>
            <p:ph type="body" sz="quarter" idx="1"/>
          </p:nvPr>
        </p:nvSpPr>
        <p:spPr>
          <a:prstGeom prst="rect">
            <a:avLst/>
          </a:prstGeom>
        </p:spPr>
        <p:txBody>
          <a:bodyPr/>
          <a:lstStyle/>
          <a:p>
            <a:pPr/>
            <a:r>
              <a:t>Clinical Pearl</a:t>
            </a:r>
          </a:p>
          <a:p>
            <a:pPr/>
            <a:r>
              <a:t>Data tells you what happened.</a:t>
            </a:r>
          </a:p>
          <a:p>
            <a:pPr/>
            <a:r>
              <a:t>Conversation helps you understand why.</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Slide">
    <p:spTree>
      <p:nvGrpSpPr>
        <p:cNvPr id="1" name=""/>
        <p:cNvGrpSpPr/>
        <p:nvPr/>
      </p:nvGrpSpPr>
      <p:grpSpPr>
        <a:xfrm>
          <a:off x="0" y="0"/>
          <a:ext cx="0" cy="0"/>
          <a:chOff x="0" y="0"/>
          <a:chExt cx="0" cy="0"/>
        </a:xfrm>
      </p:grpSpPr>
      <p:sp>
        <p:nvSpPr>
          <p:cNvPr id="11" name="Title Text"/>
          <p:cNvSpPr txBox="1"/>
          <p:nvPr>
            <p:ph type="title"/>
          </p:nvPr>
        </p:nvSpPr>
        <p:spPr>
          <a:xfrm>
            <a:off x="1524000" y="1122362"/>
            <a:ext cx="9144000" cy="2387601"/>
          </a:xfrm>
          <a:prstGeom prst="rect">
            <a:avLst/>
          </a:prstGeom>
        </p:spPr>
        <p:txBody>
          <a:bodyPr anchor="b"/>
          <a:lstStyle>
            <a:lvl1pPr algn="ctr">
              <a:defRPr sz="6000"/>
            </a:lvl1pPr>
          </a:lstStyle>
          <a:p>
            <a:pPr/>
            <a:r>
              <a:t>Title Text</a:t>
            </a:r>
          </a:p>
        </p:txBody>
      </p:sp>
      <p:sp>
        <p:nvSpPr>
          <p:cNvPr id="12" name="Body Level One…"/>
          <p:cNvSpPr txBox="1"/>
          <p:nvPr>
            <p:ph type="body" sz="quarter" idx="1"/>
          </p:nvPr>
        </p:nvSpPr>
        <p:spPr>
          <a:xfrm>
            <a:off x="1524000" y="3602037"/>
            <a:ext cx="9144000" cy="1655766"/>
          </a:xfrm>
          <a:prstGeom prst="rect">
            <a:avLst/>
          </a:prstGeom>
        </p:spPr>
        <p:txBody>
          <a:bodyPr/>
          <a:lstStyle>
            <a:lvl1pPr marL="0" indent="0" algn="ctr">
              <a:buSzTx/>
              <a:buNone/>
              <a:defRPr sz="2400"/>
            </a:lvl1pPr>
            <a:lvl2pPr marL="0" indent="0" algn="ctr">
              <a:buSzTx/>
              <a:buNone/>
              <a:defRPr sz="2400"/>
            </a:lvl2pPr>
            <a:lvl3pPr marL="0" indent="0" algn="ctr">
              <a:buSzTx/>
              <a:buNone/>
              <a:defRPr sz="2400"/>
            </a:lvl3pPr>
            <a:lvl4pPr marL="0" indent="0" algn="ctr">
              <a:buSzTx/>
              <a:buNone/>
              <a:defRPr sz="2400"/>
            </a:lvl4pPr>
            <a:lvl5pPr marL="0" indent="0" algn="ctr">
              <a:buSzTx/>
              <a:buNone/>
              <a:defRPr sz="2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92" name="Title Text"/>
          <p:cNvSpPr txBox="1"/>
          <p:nvPr>
            <p:ph type="title"/>
          </p:nvPr>
        </p:nvSpPr>
        <p:spPr>
          <a:prstGeom prst="rect">
            <a:avLst/>
          </a:prstGeom>
        </p:spPr>
        <p:txBody>
          <a:bodyPr/>
          <a:lstStyle>
            <a:lvl1pPr>
              <a:defRPr>
                <a:latin typeface="Calibri Light"/>
                <a:ea typeface="Calibri Light"/>
                <a:cs typeface="Calibri Light"/>
                <a:sym typeface="Calibri Light"/>
              </a:defRPr>
            </a:lvl1pPr>
          </a:lstStyle>
          <a:p>
            <a:pPr/>
            <a:r>
              <a:t>Title Text</a:t>
            </a:r>
          </a:p>
        </p:txBody>
      </p:sp>
      <p:sp>
        <p:nvSpPr>
          <p:cNvPr id="93" name="Body Level One…"/>
          <p:cNvSpPr txBox="1"/>
          <p:nvPr>
            <p:ph type="body" idx="1"/>
          </p:nvPr>
        </p:nvSpPr>
        <p:spPr>
          <a:prstGeom prst="rect">
            <a:avLst/>
          </a:prstGeom>
        </p:spPr>
        <p:txBody>
          <a:bodyPr/>
          <a:lstStyle>
            <a:lvl1pPr>
              <a:buSzTx/>
              <a:buNone/>
              <a:defRPr>
                <a:latin typeface="Calibri"/>
                <a:ea typeface="Calibri"/>
                <a:cs typeface="Calibri"/>
                <a:sym typeface="Calibri"/>
              </a:defRPr>
            </a:lvl1pPr>
            <a:lvl2pPr marL="228600" indent="228600">
              <a:buSzTx/>
              <a:buNone/>
              <a:defRPr>
                <a:latin typeface="Calibri"/>
                <a:ea typeface="Calibri"/>
                <a:cs typeface="Calibri"/>
                <a:sym typeface="Calibri"/>
              </a:defRPr>
            </a:lvl2pPr>
            <a:lvl3pPr marL="228600" indent="685800">
              <a:buSzTx/>
              <a:buNone/>
              <a:defRPr>
                <a:latin typeface="Calibri"/>
                <a:ea typeface="Calibri"/>
                <a:cs typeface="Calibri"/>
                <a:sym typeface="Calibri"/>
              </a:defRPr>
            </a:lvl3pPr>
            <a:lvl4pPr marL="228600" indent="1143000">
              <a:buSzTx/>
              <a:buNone/>
              <a:defRPr>
                <a:latin typeface="Calibri"/>
                <a:ea typeface="Calibri"/>
                <a:cs typeface="Calibri"/>
                <a:sym typeface="Calibri"/>
              </a:defRPr>
            </a:lvl4pPr>
            <a:lvl5pPr marL="228600" indent="1600200">
              <a:buSzTx/>
              <a:buNone/>
              <a:defRPr>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94" name="Slide Number"/>
          <p:cNvSpPr txBox="1"/>
          <p:nvPr>
            <p:ph type="sldNum" sz="quarter" idx="2"/>
          </p:nvPr>
        </p:nvSpPr>
        <p:spPr>
          <a:xfrm>
            <a:off x="11095181" y="6414762"/>
            <a:ext cx="258620" cy="248301"/>
          </a:xfrm>
          <a:prstGeom prst="rect">
            <a:avLst/>
          </a:prstGeom>
        </p:spPr>
        <p:txBody>
          <a:bodyPr/>
          <a:lstStyle>
            <a:lvl1pPr>
              <a:defRPr>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101" name="Title Text"/>
          <p:cNvSpPr txBox="1"/>
          <p:nvPr>
            <p:ph type="title"/>
          </p:nvPr>
        </p:nvSpPr>
        <p:spPr>
          <a:prstGeom prst="rect">
            <a:avLst/>
          </a:prstGeom>
        </p:spPr>
        <p:txBody>
          <a:bodyPr lIns="45719" tIns="45719" rIns="45719" bIns="45719"/>
          <a:lstStyle>
            <a:lvl1pPr>
              <a:defRPr>
                <a:solidFill>
                  <a:srgbClr val="2E75B6"/>
                </a:solidFill>
                <a:latin typeface="Avenir Black"/>
                <a:ea typeface="Avenir Black"/>
                <a:cs typeface="Avenir Black"/>
                <a:sym typeface="Avenir Black"/>
              </a:defRPr>
            </a:lvl1pPr>
          </a:lstStyle>
          <a:p>
            <a:pPr/>
            <a:r>
              <a:t>Title Text</a:t>
            </a:r>
          </a:p>
        </p:txBody>
      </p:sp>
      <p:sp>
        <p:nvSpPr>
          <p:cNvPr id="102" name="Body Level One…"/>
          <p:cNvSpPr txBox="1"/>
          <p:nvPr>
            <p:ph type="body" idx="1"/>
          </p:nvPr>
        </p:nvSpPr>
        <p:spPr>
          <a:prstGeom prst="rect">
            <a:avLst/>
          </a:prstGeom>
        </p:spPr>
        <p:txBody>
          <a:bodyPr lIns="45719" tIns="45719" rIns="45719" bIns="45719"/>
          <a:lstStyle>
            <a:lvl1pPr>
              <a:buFont typeface="Arial"/>
              <a:defRPr>
                <a:solidFill>
                  <a:srgbClr val="2E75B6"/>
                </a:solidFill>
                <a:latin typeface="Avenir Black"/>
                <a:ea typeface="Avenir Black"/>
                <a:cs typeface="Avenir Black"/>
                <a:sym typeface="Avenir Black"/>
              </a:defRPr>
            </a:lvl1pPr>
            <a:lvl2pPr>
              <a:buFont typeface="Arial"/>
              <a:defRPr>
                <a:solidFill>
                  <a:srgbClr val="2E75B6"/>
                </a:solidFill>
                <a:latin typeface="Avenir Black"/>
                <a:ea typeface="Avenir Black"/>
                <a:cs typeface="Avenir Black"/>
                <a:sym typeface="Avenir Black"/>
              </a:defRPr>
            </a:lvl2pPr>
            <a:lvl3pPr marL="1234439" indent="-320039">
              <a:buFont typeface="Arial"/>
              <a:defRPr>
                <a:solidFill>
                  <a:srgbClr val="2E75B6"/>
                </a:solidFill>
                <a:latin typeface="Avenir Black"/>
                <a:ea typeface="Avenir Black"/>
                <a:cs typeface="Avenir Black"/>
                <a:sym typeface="Avenir Black"/>
              </a:defRPr>
            </a:lvl3pPr>
            <a:lvl4pPr>
              <a:buFont typeface="Arial"/>
              <a:defRPr>
                <a:solidFill>
                  <a:srgbClr val="2E75B6"/>
                </a:solidFill>
                <a:latin typeface="Avenir Black"/>
                <a:ea typeface="Avenir Black"/>
                <a:cs typeface="Avenir Black"/>
                <a:sym typeface="Avenir Black"/>
              </a:defRPr>
            </a:lvl4pPr>
            <a:lvl5pPr>
              <a:buFont typeface="Arial"/>
              <a:defRPr>
                <a:solidFill>
                  <a:srgbClr val="2E75B6"/>
                </a:solidFill>
                <a:latin typeface="Avenir Black"/>
                <a:ea typeface="Avenir Black"/>
                <a:cs typeface="Avenir Black"/>
                <a:sym typeface="Avenir Black"/>
              </a:defRPr>
            </a:lvl5pPr>
          </a:lstStyle>
          <a:p>
            <a:pPr/>
            <a:r>
              <a:t>Body Level One</a:t>
            </a:r>
          </a:p>
          <a:p>
            <a:pPr lvl="1"/>
            <a:r>
              <a:t>Body Level Two</a:t>
            </a:r>
          </a:p>
          <a:p>
            <a:pPr lvl="2"/>
            <a:r>
              <a:t>Body Level Three</a:t>
            </a:r>
          </a:p>
          <a:p>
            <a:pPr lvl="3"/>
            <a:r>
              <a:t>Body Level Four</a:t>
            </a:r>
          </a:p>
          <a:p>
            <a:pPr lvl="4"/>
            <a:r>
              <a:t>Body Level Five</a:t>
            </a:r>
          </a:p>
        </p:txBody>
      </p:sp>
      <p:pic>
        <p:nvPicPr>
          <p:cNvPr id="103" name="Picture 6" descr="Picture 6"/>
          <p:cNvPicPr>
            <a:picLocks noChangeAspect="1"/>
          </p:cNvPicPr>
          <p:nvPr/>
        </p:nvPicPr>
        <p:blipFill>
          <a:blip r:embed="rId2">
            <a:extLst/>
          </a:blip>
          <a:stretch>
            <a:fillRect/>
          </a:stretch>
        </p:blipFill>
        <p:spPr>
          <a:xfrm>
            <a:off x="10949044" y="5872489"/>
            <a:ext cx="965201" cy="736601"/>
          </a:xfrm>
          <a:prstGeom prst="rect">
            <a:avLst/>
          </a:prstGeom>
          <a:ln w="12700">
            <a:miter lim="400000"/>
          </a:ln>
        </p:spPr>
      </p:pic>
      <p:sp>
        <p:nvSpPr>
          <p:cNvPr id="104" name="Slide Number"/>
          <p:cNvSpPr txBox="1"/>
          <p:nvPr>
            <p:ph type="sldNum" sz="quarter" idx="2"/>
          </p:nvPr>
        </p:nvSpPr>
        <p:spPr>
          <a:xfrm>
            <a:off x="11069218" y="6391592"/>
            <a:ext cx="284583" cy="294641"/>
          </a:xfrm>
          <a:prstGeom prst="rect">
            <a:avLst/>
          </a:prstGeom>
        </p:spPr>
        <p:txBody>
          <a:bodyPr lIns="45719" tIns="45719" rIns="45719" bIns="45719"/>
          <a:lstStyle>
            <a:lvl1pPr>
              <a:defRPr>
                <a:solidFill>
                  <a:srgbClr val="7A9AC6"/>
                </a:solidFill>
                <a:latin typeface="Avenir Black"/>
                <a:ea typeface="Avenir Black"/>
                <a:cs typeface="Avenir Black"/>
                <a:sym typeface="Avenir Black"/>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111" name="Title Text"/>
          <p:cNvSpPr txBox="1"/>
          <p:nvPr>
            <p:ph type="title"/>
          </p:nvPr>
        </p:nvSpPr>
        <p:spPr>
          <a:prstGeom prst="rect">
            <a:avLst/>
          </a:prstGeom>
        </p:spPr>
        <p:txBody>
          <a:bodyPr/>
          <a:lstStyle>
            <a:lvl1pPr>
              <a:defRPr>
                <a:latin typeface="Calibri Light"/>
                <a:ea typeface="Calibri Light"/>
                <a:cs typeface="Calibri Light"/>
                <a:sym typeface="Calibri Light"/>
              </a:defRPr>
            </a:lvl1pPr>
          </a:lstStyle>
          <a:p>
            <a:pPr/>
            <a:r>
              <a:t>Title Text</a:t>
            </a:r>
          </a:p>
        </p:txBody>
      </p:sp>
      <p:sp>
        <p:nvSpPr>
          <p:cNvPr id="112" name="Body Level One…"/>
          <p:cNvSpPr txBox="1"/>
          <p:nvPr>
            <p:ph type="body" idx="1"/>
          </p:nvPr>
        </p:nvSpPr>
        <p:spPr>
          <a:prstGeom prst="rect">
            <a:avLst/>
          </a:prstGeom>
        </p:spPr>
        <p:txBody>
          <a:bodyPr/>
          <a:lstStyle>
            <a:lvl1pPr>
              <a:buFont typeface="Arial"/>
              <a:defRPr>
                <a:latin typeface="Calibri"/>
                <a:ea typeface="Calibri"/>
                <a:cs typeface="Calibri"/>
                <a:sym typeface="Calibri"/>
              </a:defRPr>
            </a:lvl1pPr>
            <a:lvl2pPr>
              <a:buFont typeface="Arial"/>
              <a:defRPr>
                <a:latin typeface="Calibri"/>
                <a:ea typeface="Calibri"/>
                <a:cs typeface="Calibri"/>
                <a:sym typeface="Calibri"/>
              </a:defRPr>
            </a:lvl2pPr>
            <a:lvl3pPr>
              <a:buFont typeface="Arial"/>
              <a:defRPr>
                <a:latin typeface="Calibri"/>
                <a:ea typeface="Calibri"/>
                <a:cs typeface="Calibri"/>
                <a:sym typeface="Calibri"/>
              </a:defRPr>
            </a:lvl3pPr>
            <a:lvl4pPr>
              <a:buFont typeface="Arial"/>
              <a:defRPr>
                <a:latin typeface="Calibri"/>
                <a:ea typeface="Calibri"/>
                <a:cs typeface="Calibri"/>
                <a:sym typeface="Calibri"/>
              </a:defRPr>
            </a:lvl4pPr>
            <a:lvl5pPr>
              <a:buFont typeface="Arial"/>
              <a:defRPr>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113" name="Slide Number"/>
          <p:cNvSpPr txBox="1"/>
          <p:nvPr>
            <p:ph type="sldNum" sz="quarter" idx="2"/>
          </p:nvPr>
        </p:nvSpPr>
        <p:spPr>
          <a:xfrm>
            <a:off x="11095181" y="6414762"/>
            <a:ext cx="258620" cy="248301"/>
          </a:xfrm>
          <a:prstGeom prst="rect">
            <a:avLst/>
          </a:prstGeom>
        </p:spPr>
        <p:txBody>
          <a:bodyPr/>
          <a:lstStyle>
            <a:lvl1pPr>
              <a:defRPr>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0" name="Title Text"/>
          <p:cNvSpPr txBox="1"/>
          <p:nvPr>
            <p:ph type="title"/>
          </p:nvPr>
        </p:nvSpPr>
        <p:spPr>
          <a:prstGeom prst="rect">
            <a:avLst/>
          </a:prstGeom>
        </p:spPr>
        <p:txBody>
          <a:bodyPr/>
          <a:lstStyle/>
          <a:p>
            <a:pPr/>
            <a:r>
              <a:t>Title Text</a:t>
            </a:r>
          </a:p>
        </p:txBody>
      </p:sp>
      <p:sp>
        <p:nvSpPr>
          <p:cNvPr id="2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29" name="Title Text"/>
          <p:cNvSpPr txBox="1"/>
          <p:nvPr>
            <p:ph type="title"/>
          </p:nvPr>
        </p:nvSpPr>
        <p:spPr>
          <a:xfrm>
            <a:off x="831850" y="1709738"/>
            <a:ext cx="10515600" cy="2852737"/>
          </a:xfrm>
          <a:prstGeom prst="rect">
            <a:avLst/>
          </a:prstGeom>
        </p:spPr>
        <p:txBody>
          <a:bodyPr anchor="b"/>
          <a:lstStyle>
            <a:lvl1pPr>
              <a:defRPr sz="6000"/>
            </a:lvl1pPr>
          </a:lstStyle>
          <a:p>
            <a:pPr/>
            <a:r>
              <a:t>Title Text</a:t>
            </a:r>
          </a:p>
        </p:txBody>
      </p:sp>
      <p:sp>
        <p:nvSpPr>
          <p:cNvPr id="30" name="Body Level One…"/>
          <p:cNvSpPr txBox="1"/>
          <p:nvPr>
            <p:ph type="body" sz="quarter" idx="1"/>
          </p:nvPr>
        </p:nvSpPr>
        <p:spPr>
          <a:xfrm>
            <a:off x="831850" y="4589462"/>
            <a:ext cx="10515600" cy="1500191"/>
          </a:xfrm>
          <a:prstGeom prst="rect">
            <a:avLst/>
          </a:prstGeom>
        </p:spPr>
        <p:txBody>
          <a:bodyPr/>
          <a:lstStyle>
            <a:lvl1pPr marL="0" indent="0">
              <a:buSzTx/>
              <a:buNone/>
              <a:defRPr sz="2400">
                <a:solidFill>
                  <a:srgbClr val="757575"/>
                </a:solidFill>
              </a:defRPr>
            </a:lvl1pPr>
            <a:lvl2pPr marL="0" indent="0">
              <a:buSzTx/>
              <a:buNone/>
              <a:defRPr sz="2400">
                <a:solidFill>
                  <a:srgbClr val="757575"/>
                </a:solidFill>
              </a:defRPr>
            </a:lvl2pPr>
            <a:lvl3pPr marL="0" indent="0">
              <a:buSzTx/>
              <a:buNone/>
              <a:defRPr sz="2400">
                <a:solidFill>
                  <a:srgbClr val="757575"/>
                </a:solidFill>
              </a:defRPr>
            </a:lvl3pPr>
            <a:lvl4pPr marL="0" indent="0">
              <a:buSzTx/>
              <a:buNone/>
              <a:defRPr sz="2400">
                <a:solidFill>
                  <a:srgbClr val="757575"/>
                </a:solidFill>
              </a:defRPr>
            </a:lvl4pPr>
            <a:lvl5pPr marL="0" indent="0">
              <a:buSzTx/>
              <a:buNone/>
              <a:defRPr sz="2400">
                <a:solidFill>
                  <a:srgbClr val="757575"/>
                </a:solidFill>
              </a:defRPr>
            </a:lvl5p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38" name="Title Text"/>
          <p:cNvSpPr txBox="1"/>
          <p:nvPr>
            <p:ph type="title"/>
          </p:nvPr>
        </p:nvSpPr>
        <p:spPr>
          <a:prstGeom prst="rect">
            <a:avLst/>
          </a:prstGeom>
        </p:spPr>
        <p:txBody>
          <a:bodyPr/>
          <a:lstStyle/>
          <a:p>
            <a:pPr/>
            <a:r>
              <a:t>Title Text</a:t>
            </a:r>
          </a:p>
        </p:txBody>
      </p:sp>
      <p:sp>
        <p:nvSpPr>
          <p:cNvPr id="39" name="Body Level One…"/>
          <p:cNvSpPr txBox="1"/>
          <p:nvPr>
            <p:ph type="body" sz="half" idx="1"/>
          </p:nvPr>
        </p:nvSpPr>
        <p:spPr>
          <a:xfrm>
            <a:off x="838200" y="1825625"/>
            <a:ext cx="5181600" cy="4351338"/>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47" name="Title Text"/>
          <p:cNvSpPr txBox="1"/>
          <p:nvPr>
            <p:ph type="title"/>
          </p:nvPr>
        </p:nvSpPr>
        <p:spPr>
          <a:xfrm>
            <a:off x="839787" y="365125"/>
            <a:ext cx="10515601" cy="1325563"/>
          </a:xfrm>
          <a:prstGeom prst="rect">
            <a:avLst/>
          </a:prstGeom>
        </p:spPr>
        <p:txBody>
          <a:bodyPr/>
          <a:lstStyle/>
          <a:p>
            <a:pPr/>
            <a:r>
              <a:t>Title Text</a:t>
            </a:r>
          </a:p>
        </p:txBody>
      </p:sp>
      <p:sp>
        <p:nvSpPr>
          <p:cNvPr id="48" name="Body Level One…"/>
          <p:cNvSpPr txBox="1"/>
          <p:nvPr>
            <p:ph type="body" sz="quarter" idx="1"/>
          </p:nvPr>
        </p:nvSpPr>
        <p:spPr>
          <a:xfrm>
            <a:off x="839787" y="1681163"/>
            <a:ext cx="5157790" cy="823916"/>
          </a:xfrm>
          <a:prstGeom prst="rect">
            <a:avLst/>
          </a:prstGeom>
        </p:spPr>
        <p:txBody>
          <a:bodyPr anchor="b"/>
          <a:lstStyle>
            <a:lvl1pPr marL="0" indent="0">
              <a:buSzTx/>
              <a:buNone/>
              <a:defRPr b="1" sz="2400"/>
            </a:lvl1pPr>
            <a:lvl2pPr marL="0" indent="0">
              <a:buSzTx/>
              <a:buNone/>
              <a:defRPr b="1" sz="2400"/>
            </a:lvl2pPr>
            <a:lvl3pPr marL="0" indent="0">
              <a:buSzTx/>
              <a:buNone/>
              <a:defRPr b="1" sz="2400"/>
            </a:lvl3pPr>
            <a:lvl4pPr marL="0" indent="0">
              <a:buSzTx/>
              <a:buNone/>
              <a:defRPr b="1" sz="2400"/>
            </a:lvl4pPr>
            <a:lvl5pPr marL="0" indent="0">
              <a:buSz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49" name="Text Placeholder 4"/>
          <p:cNvSpPr/>
          <p:nvPr>
            <p:ph type="body" sz="quarter" idx="21"/>
          </p:nvPr>
        </p:nvSpPr>
        <p:spPr>
          <a:xfrm>
            <a:off x="6172200" y="1681163"/>
            <a:ext cx="5183188" cy="823914"/>
          </a:xfrm>
          <a:prstGeom prst="rect">
            <a:avLst/>
          </a:prstGeom>
        </p:spPr>
        <p:txBody>
          <a:bodyPr anchor="b"/>
          <a:lstStyle/>
          <a:p>
            <a:pP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57" name="Title Text"/>
          <p:cNvSpPr txBox="1"/>
          <p:nvPr>
            <p:ph type="title"/>
          </p:nvPr>
        </p:nvSpPr>
        <p:spPr>
          <a:prstGeom prst="rect">
            <a:avLst/>
          </a:prstGeom>
        </p:spPr>
        <p:txBody>
          <a:bodyPr/>
          <a:lstStyle/>
          <a:p>
            <a:pPr/>
            <a:r>
              <a:t>Title Text</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72" name="Title Text"/>
          <p:cNvSpPr txBox="1"/>
          <p:nvPr>
            <p:ph type="title"/>
          </p:nvPr>
        </p:nvSpPr>
        <p:spPr>
          <a:xfrm>
            <a:off x="839787" y="457200"/>
            <a:ext cx="3932240" cy="1600200"/>
          </a:xfrm>
          <a:prstGeom prst="rect">
            <a:avLst/>
          </a:prstGeom>
        </p:spPr>
        <p:txBody>
          <a:bodyPr anchor="b"/>
          <a:lstStyle>
            <a:lvl1pPr>
              <a:defRPr sz="3200"/>
            </a:lvl1pPr>
          </a:lstStyle>
          <a:p>
            <a:pPr/>
            <a:r>
              <a:t>Title Text</a:t>
            </a:r>
          </a:p>
        </p:txBody>
      </p:sp>
      <p:sp>
        <p:nvSpPr>
          <p:cNvPr id="73" name="Body Level One…"/>
          <p:cNvSpPr txBox="1"/>
          <p:nvPr>
            <p:ph type="body" sz="half" idx="1"/>
          </p:nvPr>
        </p:nvSpPr>
        <p:spPr>
          <a:xfrm>
            <a:off x="5183187" y="987425"/>
            <a:ext cx="6172204" cy="4873625"/>
          </a:xfrm>
          <a:prstGeom prst="rect">
            <a:avLst/>
          </a:prstGeom>
        </p:spPr>
        <p:txBody>
          <a:bodyPr/>
          <a:lstStyle>
            <a:lvl1pPr>
              <a:buSzTx/>
              <a:buNone/>
              <a:defRPr sz="3200"/>
            </a:lvl1pPr>
            <a:lvl2pPr marL="228600" indent="228600">
              <a:buSzTx/>
              <a:buNone/>
              <a:defRPr sz="3200"/>
            </a:lvl2pPr>
            <a:lvl3pPr marL="228600" indent="685800">
              <a:buSzTx/>
              <a:buNone/>
              <a:defRPr sz="3200"/>
            </a:lvl3pPr>
            <a:lvl4pPr marL="228600" indent="1143000">
              <a:buSzTx/>
              <a:buNone/>
              <a:defRPr sz="3200"/>
            </a:lvl4pPr>
            <a:lvl5pPr marL="228600" indent="1600200">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74" name="Text Placeholder 3"/>
          <p:cNvSpPr/>
          <p:nvPr>
            <p:ph type="body" sz="quarter" idx="21"/>
          </p:nvPr>
        </p:nvSpPr>
        <p:spPr>
          <a:xfrm>
            <a:off x="839787" y="2057400"/>
            <a:ext cx="3932238" cy="3811588"/>
          </a:xfrm>
          <a:prstGeom prst="rect">
            <a:avLst/>
          </a:prstGeom>
        </p:spPr>
        <p:txBody>
          <a:bodyPr/>
          <a:lstStyle/>
          <a:p>
            <a:pPr/>
          </a:p>
        </p:txBody>
      </p:sp>
      <p:sp>
        <p:nvSpPr>
          <p:cNvPr id="7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82" name="Title Text"/>
          <p:cNvSpPr txBox="1"/>
          <p:nvPr>
            <p:ph type="title"/>
          </p:nvPr>
        </p:nvSpPr>
        <p:spPr>
          <a:xfrm>
            <a:off x="839787" y="457200"/>
            <a:ext cx="3932240" cy="1600200"/>
          </a:xfrm>
          <a:prstGeom prst="rect">
            <a:avLst/>
          </a:prstGeom>
        </p:spPr>
        <p:txBody>
          <a:bodyPr anchor="b"/>
          <a:lstStyle>
            <a:lvl1pPr>
              <a:defRPr sz="3200"/>
            </a:lvl1pPr>
          </a:lstStyle>
          <a:p>
            <a:pPr/>
            <a:r>
              <a:t>Title Text</a:t>
            </a:r>
          </a:p>
        </p:txBody>
      </p:sp>
      <p:sp>
        <p:nvSpPr>
          <p:cNvPr id="83" name="Picture Placeholder 2"/>
          <p:cNvSpPr/>
          <p:nvPr>
            <p:ph type="pic" sz="half" idx="21"/>
          </p:nvPr>
        </p:nvSpPr>
        <p:spPr>
          <a:xfrm>
            <a:off x="5183187" y="987425"/>
            <a:ext cx="6172204" cy="4873625"/>
          </a:xfrm>
          <a:prstGeom prst="rect">
            <a:avLst/>
          </a:prstGeom>
        </p:spPr>
        <p:txBody>
          <a:bodyPr lIns="91439" tIns="45719" rIns="91439" bIns="45719">
            <a:noAutofit/>
          </a:bodyPr>
          <a:lstStyle/>
          <a:p>
            <a:pPr/>
          </a:p>
        </p:txBody>
      </p:sp>
      <p:sp>
        <p:nvSpPr>
          <p:cNvPr id="84" name="Body Level One…"/>
          <p:cNvSpPr txBox="1"/>
          <p:nvPr>
            <p:ph type="body" sz="quarter" idx="1"/>
          </p:nvPr>
        </p:nvSpPr>
        <p:spPr>
          <a:xfrm>
            <a:off x="839787" y="2057400"/>
            <a:ext cx="3932240" cy="3811588"/>
          </a:xfrm>
          <a:prstGeom prst="rect">
            <a:avLst/>
          </a:prstGeom>
        </p:spPr>
        <p:txBody>
          <a:bodyPr/>
          <a:lstStyle>
            <a:lvl1pPr marL="0" indent="0">
              <a:buSzTx/>
              <a:buNone/>
              <a:defRPr sz="1600"/>
            </a:lvl1pPr>
            <a:lvl2pPr marL="0" indent="0">
              <a:buSzTx/>
              <a:buNone/>
              <a:defRPr sz="1600"/>
            </a:lvl2pPr>
            <a:lvl3pPr marL="0" indent="0">
              <a:buSzTx/>
              <a:buNone/>
              <a:defRPr sz="1600"/>
            </a:lvl3pPr>
            <a:lvl4pPr marL="0" indent="0">
              <a:buSzTx/>
              <a:buNone/>
              <a:defRPr sz="1600"/>
            </a:lvl4pPr>
            <a:lvl5pPr marL="0" indent="0">
              <a:buSz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8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normAutofit fontScale="100000" lnSpcReduction="0"/>
          </a:bodyPr>
          <a:lstStyle/>
          <a:p>
            <a:pPr/>
            <a:r>
              <a:t>Title Text</a:t>
            </a:r>
          </a:p>
        </p:txBody>
      </p:sp>
      <p:sp>
        <p:nvSpPr>
          <p:cNvPr id="3" name="Body Level One…"/>
          <p:cNvSpPr txBox="1"/>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080150" y="6404294"/>
            <a:ext cx="273652" cy="269237"/>
          </a:xfrm>
          <a:prstGeom prst="rect">
            <a:avLst/>
          </a:prstGeom>
          <a:ln w="12700">
            <a:miter lim="400000"/>
          </a:ln>
        </p:spPr>
        <p:txBody>
          <a:bodyPr wrap="none" lIns="45718" tIns="45718" rIns="45718" bIns="45718" anchor="ctr">
            <a:spAutoFit/>
          </a:bodyPr>
          <a:lstStyle>
            <a:lvl1pPr algn="r">
              <a:defRPr sz="1200">
                <a:solidFill>
                  <a:srgbClr val="757575"/>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Aptos Display"/>
          <a:ea typeface="Aptos Display"/>
          <a:cs typeface="Aptos Display"/>
          <a:sym typeface="Aptos Display"/>
        </a:defRPr>
      </a:lvl1pPr>
      <a:lvl2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Aptos Display"/>
          <a:ea typeface="Aptos Display"/>
          <a:cs typeface="Aptos Display"/>
          <a:sym typeface="Aptos Display"/>
        </a:defRPr>
      </a:lvl2pPr>
      <a:lvl3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Aptos Display"/>
          <a:ea typeface="Aptos Display"/>
          <a:cs typeface="Aptos Display"/>
          <a:sym typeface="Aptos Display"/>
        </a:defRPr>
      </a:lvl3pPr>
      <a:lvl4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Aptos Display"/>
          <a:ea typeface="Aptos Display"/>
          <a:cs typeface="Aptos Display"/>
          <a:sym typeface="Aptos Display"/>
        </a:defRPr>
      </a:lvl4pPr>
      <a:lvl5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Aptos Display"/>
          <a:ea typeface="Aptos Display"/>
          <a:cs typeface="Aptos Display"/>
          <a:sym typeface="Aptos Display"/>
        </a:defRPr>
      </a:lvl5pPr>
      <a:lvl6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Aptos Display"/>
          <a:ea typeface="Aptos Display"/>
          <a:cs typeface="Aptos Display"/>
          <a:sym typeface="Aptos Display"/>
        </a:defRPr>
      </a:lvl6pPr>
      <a:lvl7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Aptos Display"/>
          <a:ea typeface="Aptos Display"/>
          <a:cs typeface="Aptos Display"/>
          <a:sym typeface="Aptos Display"/>
        </a:defRPr>
      </a:lvl7pPr>
      <a:lvl8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Aptos Display"/>
          <a:ea typeface="Aptos Display"/>
          <a:cs typeface="Aptos Display"/>
          <a:sym typeface="Aptos Display"/>
        </a:defRPr>
      </a:lvl8pPr>
      <a:lvl9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Aptos Display"/>
          <a:ea typeface="Aptos Display"/>
          <a:cs typeface="Aptos Display"/>
          <a:sym typeface="Aptos Display"/>
        </a:defRPr>
      </a:lvl9pPr>
    </p:titleStyle>
    <p:bodyStyle>
      <a:lvl1pPr marL="228600" marR="0" indent="-228600" algn="l" defTabSz="914400" rtl="0" latinLnBrk="0">
        <a:lnSpc>
          <a:spcPct val="90000"/>
        </a:lnSpc>
        <a:spcBef>
          <a:spcPts val="1000"/>
        </a:spcBef>
        <a:spcAft>
          <a:spcPts val="0"/>
        </a:spcAft>
        <a:buClrTx/>
        <a:buSzPct val="100000"/>
        <a:buFontTx/>
        <a:buChar char="•"/>
        <a:tabLst/>
        <a:defRPr b="0" baseline="0" cap="none" i="0" spc="0" strike="noStrike" sz="2800" u="none">
          <a:solidFill>
            <a:srgbClr val="000000"/>
          </a:solidFill>
          <a:uFillTx/>
          <a:latin typeface="Aptos"/>
          <a:ea typeface="Aptos"/>
          <a:cs typeface="Aptos"/>
          <a:sym typeface="Aptos"/>
        </a:defRPr>
      </a:lvl1pPr>
      <a:lvl2pPr marL="723900" marR="0" indent="-266700" algn="l" defTabSz="914400" rtl="0" latinLnBrk="0">
        <a:lnSpc>
          <a:spcPct val="90000"/>
        </a:lnSpc>
        <a:spcBef>
          <a:spcPts val="1000"/>
        </a:spcBef>
        <a:spcAft>
          <a:spcPts val="0"/>
        </a:spcAft>
        <a:buClrTx/>
        <a:buSzPct val="100000"/>
        <a:buFontTx/>
        <a:buChar char="•"/>
        <a:tabLst/>
        <a:defRPr b="0" baseline="0" cap="none" i="0" spc="0" strike="noStrike" sz="2800" u="none">
          <a:solidFill>
            <a:srgbClr val="000000"/>
          </a:solidFill>
          <a:uFillTx/>
          <a:latin typeface="Aptos"/>
          <a:ea typeface="Aptos"/>
          <a:cs typeface="Aptos"/>
          <a:sym typeface="Aptos"/>
        </a:defRPr>
      </a:lvl2pPr>
      <a:lvl3pPr marL="1234438" marR="0" indent="-320038" algn="l" defTabSz="914400" rtl="0" latinLnBrk="0">
        <a:lnSpc>
          <a:spcPct val="90000"/>
        </a:lnSpc>
        <a:spcBef>
          <a:spcPts val="1000"/>
        </a:spcBef>
        <a:spcAft>
          <a:spcPts val="0"/>
        </a:spcAft>
        <a:buClrTx/>
        <a:buSzPct val="100000"/>
        <a:buFontTx/>
        <a:buChar char="•"/>
        <a:tabLst/>
        <a:defRPr b="0" baseline="0" cap="none" i="0" spc="0" strike="noStrike" sz="2800" u="none">
          <a:solidFill>
            <a:srgbClr val="000000"/>
          </a:solidFill>
          <a:uFillTx/>
          <a:latin typeface="Aptos"/>
          <a:ea typeface="Aptos"/>
          <a:cs typeface="Aptos"/>
          <a:sym typeface="Aptos"/>
        </a:defRPr>
      </a:lvl3pPr>
      <a:lvl4pPr marL="1727200" marR="0" indent="-355600" algn="l" defTabSz="914400" rtl="0" latinLnBrk="0">
        <a:lnSpc>
          <a:spcPct val="90000"/>
        </a:lnSpc>
        <a:spcBef>
          <a:spcPts val="1000"/>
        </a:spcBef>
        <a:spcAft>
          <a:spcPts val="0"/>
        </a:spcAft>
        <a:buClrTx/>
        <a:buSzPct val="100000"/>
        <a:buFontTx/>
        <a:buChar char="•"/>
        <a:tabLst/>
        <a:defRPr b="0" baseline="0" cap="none" i="0" spc="0" strike="noStrike" sz="2800" u="none">
          <a:solidFill>
            <a:srgbClr val="000000"/>
          </a:solidFill>
          <a:uFillTx/>
          <a:latin typeface="Aptos"/>
          <a:ea typeface="Aptos"/>
          <a:cs typeface="Aptos"/>
          <a:sym typeface="Aptos"/>
        </a:defRPr>
      </a:lvl4pPr>
      <a:lvl5pPr marL="2184400" marR="0" indent="-355600" algn="l" defTabSz="914400" rtl="0" latinLnBrk="0">
        <a:lnSpc>
          <a:spcPct val="90000"/>
        </a:lnSpc>
        <a:spcBef>
          <a:spcPts val="1000"/>
        </a:spcBef>
        <a:spcAft>
          <a:spcPts val="0"/>
        </a:spcAft>
        <a:buClrTx/>
        <a:buSzPct val="100000"/>
        <a:buFontTx/>
        <a:buChar char="•"/>
        <a:tabLst/>
        <a:defRPr b="0" baseline="0" cap="none" i="0" spc="0" strike="noStrike" sz="2800" u="none">
          <a:solidFill>
            <a:srgbClr val="000000"/>
          </a:solidFill>
          <a:uFillTx/>
          <a:latin typeface="Aptos"/>
          <a:ea typeface="Aptos"/>
          <a:cs typeface="Aptos"/>
          <a:sym typeface="Aptos"/>
        </a:defRPr>
      </a:lvl5pPr>
      <a:lvl6pPr marL="2641600" marR="0" indent="-355600" algn="l" defTabSz="914400" rtl="0" latinLnBrk="0">
        <a:lnSpc>
          <a:spcPct val="90000"/>
        </a:lnSpc>
        <a:spcBef>
          <a:spcPts val="1000"/>
        </a:spcBef>
        <a:spcAft>
          <a:spcPts val="0"/>
        </a:spcAft>
        <a:buClrTx/>
        <a:buSzPct val="100000"/>
        <a:buFontTx/>
        <a:buChar char="•"/>
        <a:tabLst/>
        <a:defRPr b="0" baseline="0" cap="none" i="0" spc="0" strike="noStrike" sz="2800" u="none">
          <a:solidFill>
            <a:srgbClr val="000000"/>
          </a:solidFill>
          <a:uFillTx/>
          <a:latin typeface="Aptos"/>
          <a:ea typeface="Aptos"/>
          <a:cs typeface="Aptos"/>
          <a:sym typeface="Aptos"/>
        </a:defRPr>
      </a:lvl6pPr>
      <a:lvl7pPr marL="3098800" marR="0" indent="-355600" algn="l" defTabSz="914400" rtl="0" latinLnBrk="0">
        <a:lnSpc>
          <a:spcPct val="90000"/>
        </a:lnSpc>
        <a:spcBef>
          <a:spcPts val="1000"/>
        </a:spcBef>
        <a:spcAft>
          <a:spcPts val="0"/>
        </a:spcAft>
        <a:buClrTx/>
        <a:buSzPct val="100000"/>
        <a:buFontTx/>
        <a:buChar char="•"/>
        <a:tabLst/>
        <a:defRPr b="0" baseline="0" cap="none" i="0" spc="0" strike="noStrike" sz="2800" u="none">
          <a:solidFill>
            <a:srgbClr val="000000"/>
          </a:solidFill>
          <a:uFillTx/>
          <a:latin typeface="Aptos"/>
          <a:ea typeface="Aptos"/>
          <a:cs typeface="Aptos"/>
          <a:sym typeface="Aptos"/>
        </a:defRPr>
      </a:lvl7pPr>
      <a:lvl8pPr marL="3556000" marR="0" indent="-355600" algn="l" defTabSz="914400" rtl="0" latinLnBrk="0">
        <a:lnSpc>
          <a:spcPct val="90000"/>
        </a:lnSpc>
        <a:spcBef>
          <a:spcPts val="1000"/>
        </a:spcBef>
        <a:spcAft>
          <a:spcPts val="0"/>
        </a:spcAft>
        <a:buClrTx/>
        <a:buSzPct val="100000"/>
        <a:buFontTx/>
        <a:buChar char="•"/>
        <a:tabLst/>
        <a:defRPr b="0" baseline="0" cap="none" i="0" spc="0" strike="noStrike" sz="2800" u="none">
          <a:solidFill>
            <a:srgbClr val="000000"/>
          </a:solidFill>
          <a:uFillTx/>
          <a:latin typeface="Aptos"/>
          <a:ea typeface="Aptos"/>
          <a:cs typeface="Aptos"/>
          <a:sym typeface="Aptos"/>
        </a:defRPr>
      </a:lvl8pPr>
      <a:lvl9pPr marL="4013200" marR="0" indent="-355600" algn="l" defTabSz="914400" rtl="0" latinLnBrk="0">
        <a:lnSpc>
          <a:spcPct val="90000"/>
        </a:lnSpc>
        <a:spcBef>
          <a:spcPts val="1000"/>
        </a:spcBef>
        <a:spcAft>
          <a:spcPts val="0"/>
        </a:spcAft>
        <a:buClrTx/>
        <a:buSzPct val="100000"/>
        <a:buFontTx/>
        <a:buChar char="•"/>
        <a:tabLst/>
        <a:defRPr b="0" baseline="0" cap="none" i="0" spc="0" strike="noStrike" sz="2800" u="none">
          <a:solidFill>
            <a:srgbClr val="000000"/>
          </a:solidFill>
          <a:uFillTx/>
          <a:latin typeface="Aptos"/>
          <a:ea typeface="Aptos"/>
          <a:cs typeface="Aptos"/>
          <a:sym typeface="Aptos"/>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7.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6.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3.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3.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image" Target="../media/image3.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9.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 Id="rId3" Type="http://schemas.openxmlformats.org/officeDocument/2006/relationships/image" Target="../media/image5.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3.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3.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10.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6.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jpeg"/><Relationship Id="rId6" Type="http://schemas.openxmlformats.org/officeDocument/2006/relationships/image" Target="../media/image2.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3.jpeg"/><Relationship Id="rId6" Type="http://schemas.openxmlformats.org/officeDocument/2006/relationships/image" Target="../media/image4.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5.jpeg"/><Relationship Id="rId6" Type="http://schemas.openxmlformats.org/officeDocument/2006/relationships/image" Target="../media/image6.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2" name="ChatGPT Image Jan 12, 2026, 10_58_27 PM.png" descr="ChatGPT Image Jan 12, 2026, 10_58_27 PM.png"/>
          <p:cNvPicPr>
            <a:picLocks noChangeAspect="1"/>
          </p:cNvPicPr>
          <p:nvPr/>
        </p:nvPicPr>
        <p:blipFill>
          <a:blip r:embed="rId3">
            <a:alphaModFix amt="59523"/>
            <a:extLst/>
          </a:blip>
          <a:stretch>
            <a:fillRect/>
          </a:stretch>
        </p:blipFill>
        <p:spPr>
          <a:xfrm>
            <a:off x="-169803" y="-251035"/>
            <a:ext cx="12410111" cy="8273406"/>
          </a:xfrm>
          <a:prstGeom prst="rect">
            <a:avLst/>
          </a:prstGeom>
          <a:ln w="12700">
            <a:miter lim="400000"/>
          </a:ln>
        </p:spPr>
      </p:pic>
      <p:pic>
        <p:nvPicPr>
          <p:cNvPr id="123" name="Picture 1" descr="Picture 1"/>
          <p:cNvPicPr>
            <a:picLocks noChangeAspect="1"/>
          </p:cNvPicPr>
          <p:nvPr/>
        </p:nvPicPr>
        <p:blipFill>
          <a:blip r:embed="rId4">
            <a:extLst/>
          </a:blip>
          <a:stretch>
            <a:fillRect/>
          </a:stretch>
        </p:blipFill>
        <p:spPr>
          <a:xfrm>
            <a:off x="10949044" y="5869468"/>
            <a:ext cx="955944" cy="736078"/>
          </a:xfrm>
          <a:prstGeom prst="rect">
            <a:avLst/>
          </a:prstGeom>
          <a:ln w="12700">
            <a:miter lim="400000"/>
          </a:ln>
        </p:spPr>
      </p:pic>
      <p:sp>
        <p:nvSpPr>
          <p:cNvPr id="124" name="TextBox 2"/>
          <p:cNvSpPr txBox="1"/>
          <p:nvPr/>
        </p:nvSpPr>
        <p:spPr>
          <a:xfrm>
            <a:off x="933691" y="2465921"/>
            <a:ext cx="10324618" cy="7899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indent="457200" algn="ctr">
              <a:defRPr sz="4000">
                <a:solidFill>
                  <a:srgbClr val="163E64"/>
                </a:solidFill>
                <a:latin typeface="Avenir Black"/>
                <a:ea typeface="Avenir Black"/>
                <a:cs typeface="Avenir Black"/>
                <a:sym typeface="Avenir Black"/>
              </a:defRPr>
            </a:lvl1pPr>
          </a:lstStyle>
          <a:p>
            <a:pPr/>
            <a:r>
              <a:t>Beyond the Data</a:t>
            </a:r>
          </a:p>
        </p:txBody>
      </p:sp>
      <p:sp>
        <p:nvSpPr>
          <p:cNvPr id="125" name="TextBox 3"/>
          <p:cNvSpPr txBox="1"/>
          <p:nvPr/>
        </p:nvSpPr>
        <p:spPr>
          <a:xfrm>
            <a:off x="933691" y="5814102"/>
            <a:ext cx="10324618" cy="9296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a:defRPr sz="2400">
                <a:latin typeface="Avenir Book"/>
                <a:ea typeface="Avenir Book"/>
                <a:cs typeface="Avenir Book"/>
                <a:sym typeface="Avenir Book"/>
              </a:defRPr>
            </a:pPr>
            <a:r>
              <a:t>A BIOGENETIX CLINICAL PRESENTATION</a:t>
            </a:r>
          </a:p>
          <a:p>
            <a:pPr algn="ctr">
              <a:defRPr sz="2400">
                <a:latin typeface="Avenir Light"/>
                <a:ea typeface="Avenir Light"/>
                <a:cs typeface="Avenir Light"/>
                <a:sym typeface="Avenir Light"/>
              </a:defRPr>
            </a:pPr>
            <a:r>
              <a:t>biogenetix.com</a:t>
            </a:r>
          </a:p>
        </p:txBody>
      </p:sp>
      <p:sp>
        <p:nvSpPr>
          <p:cNvPr id="126" name="TextBox 6"/>
          <p:cNvSpPr txBox="1"/>
          <p:nvPr/>
        </p:nvSpPr>
        <p:spPr>
          <a:xfrm>
            <a:off x="933691" y="1704181"/>
            <a:ext cx="10324618" cy="5105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400">
                <a:latin typeface="Avenir Book"/>
                <a:ea typeface="Avenir Book"/>
                <a:cs typeface="Avenir Book"/>
                <a:sym typeface="Avenir Book"/>
              </a:defRPr>
            </a:lvl1pPr>
          </a:lstStyle>
          <a:p>
            <a:pPr/>
            <a:r>
              <a:t>Casual Friday Series</a:t>
            </a:r>
          </a:p>
        </p:txBody>
      </p:sp>
      <p:sp>
        <p:nvSpPr>
          <p:cNvPr id="127" name="(and Metabolic Clearing Doesn’t)"/>
          <p:cNvSpPr txBox="1"/>
          <p:nvPr>
            <p:ph type="body" sz="quarter" idx="1"/>
          </p:nvPr>
        </p:nvSpPr>
        <p:spPr>
          <a:xfrm>
            <a:off x="2098623" y="3507066"/>
            <a:ext cx="7994754" cy="1014693"/>
          </a:xfrm>
          <a:prstGeom prst="rect">
            <a:avLst/>
          </a:prstGeom>
        </p:spPr>
        <p:txBody>
          <a:bodyPr anchor="ctr"/>
          <a:lstStyle>
            <a:lvl1pPr marL="0" indent="0" algn="ctr">
              <a:lnSpc>
                <a:spcPct val="100000"/>
              </a:lnSpc>
              <a:spcBef>
                <a:spcPts val="500"/>
              </a:spcBef>
              <a:buSzTx/>
              <a:buNone/>
              <a:defRPr sz="2700">
                <a:latin typeface="Avenir Book"/>
                <a:ea typeface="Avenir Book"/>
                <a:cs typeface="Avenir Book"/>
                <a:sym typeface="Avenir Book"/>
              </a:defRPr>
            </a:lvl1pPr>
          </a:lstStyle>
          <a:p>
            <a:pPr/>
            <a:r>
              <a:t>Why Better Conversations Create Better Outcomes</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9" name="Picture 2" descr="Picture 2"/>
          <p:cNvPicPr>
            <a:picLocks noChangeAspect="1"/>
          </p:cNvPicPr>
          <p:nvPr/>
        </p:nvPicPr>
        <p:blipFill>
          <a:blip r:embed="rId3">
            <a:extLst/>
          </a:blip>
          <a:srcRect l="0" t="13593" r="0" b="13590"/>
          <a:stretch>
            <a:fillRect/>
          </a:stretch>
        </p:blipFill>
        <p:spPr>
          <a:xfrm>
            <a:off x="0" y="347606"/>
            <a:ext cx="12192000" cy="6858004"/>
          </a:xfrm>
          <a:prstGeom prst="rect">
            <a:avLst/>
          </a:prstGeom>
          <a:ln w="12700">
            <a:miter lim="400000"/>
          </a:ln>
        </p:spPr>
      </p:pic>
      <p:pic>
        <p:nvPicPr>
          <p:cNvPr id="190" name="Picture 12" descr="Picture 12"/>
          <p:cNvPicPr>
            <a:picLocks noChangeAspect="1"/>
          </p:cNvPicPr>
          <p:nvPr/>
        </p:nvPicPr>
        <p:blipFill>
          <a:blip r:embed="rId4">
            <a:extLst/>
          </a:blip>
          <a:stretch>
            <a:fillRect/>
          </a:stretch>
        </p:blipFill>
        <p:spPr>
          <a:xfrm>
            <a:off x="10949044" y="5869468"/>
            <a:ext cx="955944" cy="736078"/>
          </a:xfrm>
          <a:prstGeom prst="rect">
            <a:avLst/>
          </a:prstGeom>
          <a:ln w="12700">
            <a:miter lim="400000"/>
          </a:ln>
        </p:spPr>
      </p:pic>
      <p:sp>
        <p:nvSpPr>
          <p:cNvPr id="191" name="TextBox 2"/>
          <p:cNvSpPr txBox="1"/>
          <p:nvPr/>
        </p:nvSpPr>
        <p:spPr>
          <a:xfrm>
            <a:off x="1599416" y="3124844"/>
            <a:ext cx="8674191" cy="130352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p>
            <a:pPr marL="457200" indent="-317500" defTabSz="457200">
              <a:buSzPct val="100000"/>
              <a:buFont typeface="Times Roman"/>
              <a:buChar char="•"/>
              <a:defRPr sz="2000">
                <a:latin typeface="+mj-lt"/>
                <a:ea typeface="+mj-ea"/>
                <a:cs typeface="+mj-cs"/>
                <a:sym typeface="Helvetica Neue"/>
              </a:defRPr>
            </a:pPr>
            <a:r>
              <a:t>Poor HRV after illness ≠ Poor HRV after a newborn</a:t>
            </a:r>
          </a:p>
          <a:p>
            <a:pPr marL="457200" indent="-317500" defTabSz="457200">
              <a:buSzPct val="100000"/>
              <a:buFont typeface="Times Roman"/>
              <a:buChar char="•"/>
              <a:defRPr sz="2000">
                <a:latin typeface="+mj-lt"/>
                <a:ea typeface="+mj-ea"/>
                <a:cs typeface="+mj-cs"/>
                <a:sym typeface="Helvetica Neue"/>
              </a:defRPr>
            </a:pPr>
            <a:r>
              <a:t>Elevated glucose after vacation ≠ Elevated glucose from insulin resistance</a:t>
            </a:r>
          </a:p>
          <a:p>
            <a:pPr marL="457200" indent="-317500" defTabSz="457200">
              <a:buSzPct val="100000"/>
              <a:buFont typeface="Times Roman"/>
              <a:buChar char="•"/>
              <a:defRPr sz="2000">
                <a:latin typeface="+mj-lt"/>
                <a:ea typeface="+mj-ea"/>
                <a:cs typeface="+mj-cs"/>
                <a:sym typeface="Helvetica Neue"/>
              </a:defRPr>
            </a:pPr>
            <a:r>
              <a:t>Fatigue after sickness ≠ Fatigue after blood loss</a:t>
            </a:r>
          </a:p>
        </p:txBody>
      </p:sp>
      <p:sp>
        <p:nvSpPr>
          <p:cNvPr id="192" name="TextBox 3"/>
          <p:cNvSpPr txBox="1"/>
          <p:nvPr/>
        </p:nvSpPr>
        <p:spPr>
          <a:xfrm>
            <a:off x="1552107" y="207050"/>
            <a:ext cx="9087786" cy="6375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3600">
                <a:solidFill>
                  <a:srgbClr val="163E64"/>
                </a:solidFill>
              </a:defRPr>
            </a:lvl1pPr>
          </a:lstStyle>
          <a:p>
            <a:pPr/>
            <a:r>
              <a:t>Was Oura Wrong?</a:t>
            </a:r>
          </a:p>
        </p:txBody>
      </p:sp>
      <p:sp>
        <p:nvSpPr>
          <p:cNvPr id="193" name="TextBox 2"/>
          <p:cNvSpPr txBox="1"/>
          <p:nvPr/>
        </p:nvSpPr>
        <p:spPr>
          <a:xfrm>
            <a:off x="1758905" y="1625180"/>
            <a:ext cx="8674190" cy="71907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lvl1pPr algn="ctr">
              <a:defRPr b="1" sz="2000">
                <a:latin typeface="+mj-lt"/>
                <a:ea typeface="+mj-ea"/>
                <a:cs typeface="+mj-cs"/>
                <a:sym typeface="Helvetica Neue"/>
              </a:defRPr>
            </a:lvl1pPr>
          </a:lstStyle>
          <a:p>
            <a:pPr/>
            <a:r>
              <a:t>Never make a recommendation until you understand why the data changed</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7" name="Picture 2" descr="Picture 2"/>
          <p:cNvPicPr>
            <a:picLocks noChangeAspect="1"/>
          </p:cNvPicPr>
          <p:nvPr/>
        </p:nvPicPr>
        <p:blipFill>
          <a:blip r:embed="rId3">
            <a:extLst/>
          </a:blip>
          <a:srcRect l="0" t="13593" r="0" b="13591"/>
          <a:stretch>
            <a:fillRect/>
          </a:stretch>
        </p:blipFill>
        <p:spPr>
          <a:xfrm>
            <a:off x="0" y="270360"/>
            <a:ext cx="12192001" cy="6858004"/>
          </a:xfrm>
          <a:prstGeom prst="rect">
            <a:avLst/>
          </a:prstGeom>
          <a:ln w="12700">
            <a:miter lim="400000"/>
          </a:ln>
        </p:spPr>
      </p:pic>
      <p:pic>
        <p:nvPicPr>
          <p:cNvPr id="198" name="Picture 12" descr="Picture 12"/>
          <p:cNvPicPr>
            <a:picLocks noChangeAspect="1"/>
          </p:cNvPicPr>
          <p:nvPr/>
        </p:nvPicPr>
        <p:blipFill>
          <a:blip r:embed="rId4">
            <a:extLst/>
          </a:blip>
          <a:stretch>
            <a:fillRect/>
          </a:stretch>
        </p:blipFill>
        <p:spPr>
          <a:xfrm>
            <a:off x="10949044" y="5869468"/>
            <a:ext cx="955944" cy="736078"/>
          </a:xfrm>
          <a:prstGeom prst="rect">
            <a:avLst/>
          </a:prstGeom>
          <a:ln w="12700">
            <a:miter lim="400000"/>
          </a:ln>
        </p:spPr>
      </p:pic>
      <p:sp>
        <p:nvSpPr>
          <p:cNvPr id="199" name="TextBox 3"/>
          <p:cNvSpPr txBox="1"/>
          <p:nvPr/>
        </p:nvSpPr>
        <p:spPr>
          <a:xfrm>
            <a:off x="1552107" y="207050"/>
            <a:ext cx="9087785" cy="6375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3600">
                <a:solidFill>
                  <a:srgbClr val="163E64"/>
                </a:solidFill>
              </a:defRPr>
            </a:lvl1pPr>
          </a:lstStyle>
          <a:p>
            <a:pPr/>
            <a:r>
              <a:t>Every Answer Changes the Next Question</a:t>
            </a:r>
          </a:p>
        </p:txBody>
      </p:sp>
      <p:pic>
        <p:nvPicPr>
          <p:cNvPr id="200" name="ChatGPT Image Aug 3, 2026, 10_49_21 AM.png" descr="ChatGPT Image Aug 3, 2026, 10_49_21 AM.png"/>
          <p:cNvPicPr>
            <a:picLocks noChangeAspect="1"/>
          </p:cNvPicPr>
          <p:nvPr/>
        </p:nvPicPr>
        <p:blipFill>
          <a:blip r:embed="rId5">
            <a:extLst/>
          </a:blip>
          <a:stretch>
            <a:fillRect/>
          </a:stretch>
        </p:blipFill>
        <p:spPr>
          <a:xfrm>
            <a:off x="272769" y="885875"/>
            <a:ext cx="9998187" cy="5626970"/>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4" name="Picture 2" descr="Picture 2"/>
          <p:cNvPicPr>
            <a:picLocks noChangeAspect="1"/>
          </p:cNvPicPr>
          <p:nvPr/>
        </p:nvPicPr>
        <p:blipFill>
          <a:blip r:embed="rId3">
            <a:extLst/>
          </a:blip>
          <a:srcRect l="0" t="13593" r="0" b="13591"/>
          <a:stretch>
            <a:fillRect/>
          </a:stretch>
        </p:blipFill>
        <p:spPr>
          <a:xfrm>
            <a:off x="0" y="347606"/>
            <a:ext cx="12192000" cy="6858004"/>
          </a:xfrm>
          <a:prstGeom prst="rect">
            <a:avLst/>
          </a:prstGeom>
          <a:ln w="12700">
            <a:miter lim="400000"/>
          </a:ln>
        </p:spPr>
      </p:pic>
      <p:pic>
        <p:nvPicPr>
          <p:cNvPr id="205" name="Picture 12" descr="Picture 12"/>
          <p:cNvPicPr>
            <a:picLocks noChangeAspect="1"/>
          </p:cNvPicPr>
          <p:nvPr/>
        </p:nvPicPr>
        <p:blipFill>
          <a:blip r:embed="rId4">
            <a:extLst/>
          </a:blip>
          <a:stretch>
            <a:fillRect/>
          </a:stretch>
        </p:blipFill>
        <p:spPr>
          <a:xfrm>
            <a:off x="10949044" y="5869468"/>
            <a:ext cx="955944" cy="736078"/>
          </a:xfrm>
          <a:prstGeom prst="rect">
            <a:avLst/>
          </a:prstGeom>
          <a:ln w="12700">
            <a:miter lim="400000"/>
          </a:ln>
        </p:spPr>
      </p:pic>
      <p:sp>
        <p:nvSpPr>
          <p:cNvPr id="206" name="TextBox 2"/>
          <p:cNvSpPr txBox="1"/>
          <p:nvPr/>
        </p:nvSpPr>
        <p:spPr>
          <a:xfrm>
            <a:off x="1758905" y="1862837"/>
            <a:ext cx="8674190" cy="313232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p>
            <a:pPr>
              <a:defRPr sz="2000">
                <a:latin typeface="+mj-lt"/>
                <a:ea typeface="+mj-ea"/>
                <a:cs typeface="+mj-cs"/>
                <a:sym typeface="Helvetica Neue"/>
              </a:defRPr>
            </a:pPr>
            <a:r>
              <a:t>A complete intake helps us understand:</a:t>
            </a:r>
          </a:p>
          <a:p>
            <a:pPr>
              <a:defRPr sz="2000">
                <a:latin typeface="+mj-lt"/>
                <a:ea typeface="+mj-ea"/>
                <a:cs typeface="+mj-cs"/>
                <a:sym typeface="Helvetica Neue"/>
              </a:defRPr>
            </a:pPr>
          </a:p>
          <a:p>
            <a:pPr>
              <a:defRPr sz="2000">
                <a:latin typeface="+mj-lt"/>
                <a:ea typeface="+mj-ea"/>
                <a:cs typeface="+mj-cs"/>
                <a:sym typeface="Helvetica Neue"/>
              </a:defRPr>
            </a:pPr>
            <a:r>
              <a:t>• Timeline</a:t>
            </a:r>
          </a:p>
          <a:p>
            <a:pPr>
              <a:defRPr sz="2000">
                <a:latin typeface="+mj-lt"/>
                <a:ea typeface="+mj-ea"/>
                <a:cs typeface="+mj-cs"/>
                <a:sym typeface="Helvetica Neue"/>
              </a:defRPr>
            </a:pPr>
            <a:r>
              <a:t>• Patterns</a:t>
            </a:r>
          </a:p>
          <a:p>
            <a:pPr>
              <a:defRPr sz="2000">
                <a:latin typeface="+mj-lt"/>
                <a:ea typeface="+mj-ea"/>
                <a:cs typeface="+mj-cs"/>
                <a:sym typeface="Helvetica Neue"/>
              </a:defRPr>
            </a:pPr>
            <a:r>
              <a:t>• Priorities</a:t>
            </a:r>
          </a:p>
          <a:p>
            <a:pPr>
              <a:defRPr sz="2000">
                <a:latin typeface="+mj-lt"/>
                <a:ea typeface="+mj-ea"/>
                <a:cs typeface="+mj-cs"/>
                <a:sym typeface="Helvetica Neue"/>
              </a:defRPr>
            </a:pPr>
            <a:r>
              <a:t>• Obstacles</a:t>
            </a:r>
          </a:p>
          <a:p>
            <a:pPr>
              <a:defRPr sz="2000">
                <a:latin typeface="+mj-lt"/>
                <a:ea typeface="+mj-ea"/>
                <a:cs typeface="+mj-cs"/>
                <a:sym typeface="Helvetica Neue"/>
              </a:defRPr>
            </a:pPr>
            <a:r>
              <a:t>• Readiness</a:t>
            </a:r>
          </a:p>
          <a:p>
            <a:pPr>
              <a:defRPr sz="2000">
                <a:latin typeface="+mj-lt"/>
                <a:ea typeface="+mj-ea"/>
                <a:cs typeface="+mj-cs"/>
                <a:sym typeface="Helvetica Neue"/>
              </a:defRPr>
            </a:pPr>
            <a:r>
              <a:t>• The patient's story</a:t>
            </a:r>
          </a:p>
          <a:p>
            <a:pPr>
              <a:defRPr sz="2000">
                <a:latin typeface="+mj-lt"/>
                <a:ea typeface="+mj-ea"/>
                <a:cs typeface="+mj-cs"/>
                <a:sym typeface="Helvetica Neue"/>
              </a:defRPr>
            </a:pPr>
          </a:p>
          <a:p>
            <a:pPr algn="ctr">
              <a:defRPr sz="2000">
                <a:latin typeface="+mj-lt"/>
                <a:ea typeface="+mj-ea"/>
                <a:cs typeface="+mj-cs"/>
                <a:sym typeface="Helvetica Neue"/>
              </a:defRPr>
            </a:pPr>
            <a:r>
              <a:t>THE BETTER THE INTAKE, THE BETTER THE OUTCOME.</a:t>
            </a:r>
          </a:p>
        </p:txBody>
      </p:sp>
      <p:sp>
        <p:nvSpPr>
          <p:cNvPr id="207" name="TextBox 3"/>
          <p:cNvSpPr txBox="1"/>
          <p:nvPr/>
        </p:nvSpPr>
        <p:spPr>
          <a:xfrm>
            <a:off x="1552107" y="207050"/>
            <a:ext cx="9087785" cy="6375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3600">
                <a:solidFill>
                  <a:srgbClr val="163E64"/>
                </a:solidFill>
              </a:defRPr>
            </a:lvl1pPr>
          </a:lstStyle>
          <a:p>
            <a:pPr/>
            <a:r>
              <a:t>Why We Spend So Much Time on Intake</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1" name="Picture 2" descr="Picture 2"/>
          <p:cNvPicPr>
            <a:picLocks noChangeAspect="1"/>
          </p:cNvPicPr>
          <p:nvPr/>
        </p:nvPicPr>
        <p:blipFill>
          <a:blip r:embed="rId3">
            <a:extLst/>
          </a:blip>
          <a:srcRect l="0" t="13593" r="0" b="13590"/>
          <a:stretch>
            <a:fillRect/>
          </a:stretch>
        </p:blipFill>
        <p:spPr>
          <a:xfrm>
            <a:off x="0" y="270360"/>
            <a:ext cx="12192001" cy="6858004"/>
          </a:xfrm>
          <a:prstGeom prst="rect">
            <a:avLst/>
          </a:prstGeom>
          <a:ln w="12700">
            <a:miter lim="400000"/>
          </a:ln>
        </p:spPr>
      </p:pic>
      <p:pic>
        <p:nvPicPr>
          <p:cNvPr id="212" name="Picture 12" descr="Picture 12"/>
          <p:cNvPicPr>
            <a:picLocks noChangeAspect="1"/>
          </p:cNvPicPr>
          <p:nvPr/>
        </p:nvPicPr>
        <p:blipFill>
          <a:blip r:embed="rId4">
            <a:extLst/>
          </a:blip>
          <a:stretch>
            <a:fillRect/>
          </a:stretch>
        </p:blipFill>
        <p:spPr>
          <a:xfrm>
            <a:off x="10949044" y="5869468"/>
            <a:ext cx="955944" cy="736078"/>
          </a:xfrm>
          <a:prstGeom prst="rect">
            <a:avLst/>
          </a:prstGeom>
          <a:ln w="12700">
            <a:miter lim="400000"/>
          </a:ln>
        </p:spPr>
      </p:pic>
      <p:sp>
        <p:nvSpPr>
          <p:cNvPr id="213" name="TextBox 3"/>
          <p:cNvSpPr txBox="1"/>
          <p:nvPr/>
        </p:nvSpPr>
        <p:spPr>
          <a:xfrm>
            <a:off x="1552107" y="207050"/>
            <a:ext cx="9087786" cy="6375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3600">
                <a:solidFill>
                  <a:srgbClr val="163E64"/>
                </a:solidFill>
              </a:defRPr>
            </a:lvl1pPr>
          </a:lstStyle>
          <a:p>
            <a:pPr/>
            <a:r>
              <a:t>Data Creates Questions</a:t>
            </a:r>
          </a:p>
        </p:txBody>
      </p:sp>
      <p:pic>
        <p:nvPicPr>
          <p:cNvPr id="214" name="ChatGPT Image Aug 3, 2026, 10_44_22 AM.png" descr="ChatGPT Image Aug 3, 2026, 10_44_22 AM.png"/>
          <p:cNvPicPr>
            <a:picLocks noChangeAspect="1"/>
          </p:cNvPicPr>
          <p:nvPr/>
        </p:nvPicPr>
        <p:blipFill>
          <a:blip r:embed="rId5">
            <a:extLst/>
          </a:blip>
          <a:stretch>
            <a:fillRect/>
          </a:stretch>
        </p:blipFill>
        <p:spPr>
          <a:xfrm>
            <a:off x="-1398326" y="1042870"/>
            <a:ext cx="10975531" cy="6177019"/>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8" name="Picture 2" descr="Picture 2"/>
          <p:cNvPicPr>
            <a:picLocks noChangeAspect="1"/>
          </p:cNvPicPr>
          <p:nvPr/>
        </p:nvPicPr>
        <p:blipFill>
          <a:blip r:embed="rId3">
            <a:extLst/>
          </a:blip>
          <a:srcRect l="0" t="13593" r="0" b="13590"/>
          <a:stretch>
            <a:fillRect/>
          </a:stretch>
        </p:blipFill>
        <p:spPr>
          <a:xfrm>
            <a:off x="0" y="347606"/>
            <a:ext cx="12192000" cy="6858004"/>
          </a:xfrm>
          <a:prstGeom prst="rect">
            <a:avLst/>
          </a:prstGeom>
          <a:ln w="12700">
            <a:miter lim="400000"/>
          </a:ln>
        </p:spPr>
      </p:pic>
      <p:pic>
        <p:nvPicPr>
          <p:cNvPr id="219" name="Picture 12" descr="Picture 12"/>
          <p:cNvPicPr>
            <a:picLocks noChangeAspect="1"/>
          </p:cNvPicPr>
          <p:nvPr/>
        </p:nvPicPr>
        <p:blipFill>
          <a:blip r:embed="rId4">
            <a:extLst/>
          </a:blip>
          <a:stretch>
            <a:fillRect/>
          </a:stretch>
        </p:blipFill>
        <p:spPr>
          <a:xfrm>
            <a:off x="10949044" y="5869468"/>
            <a:ext cx="955944" cy="736078"/>
          </a:xfrm>
          <a:prstGeom prst="rect">
            <a:avLst/>
          </a:prstGeom>
          <a:ln w="12700">
            <a:miter lim="400000"/>
          </a:ln>
        </p:spPr>
      </p:pic>
      <p:sp>
        <p:nvSpPr>
          <p:cNvPr id="220" name="TextBox 2"/>
          <p:cNvSpPr txBox="1"/>
          <p:nvPr/>
        </p:nvSpPr>
        <p:spPr>
          <a:xfrm>
            <a:off x="1758905" y="1862837"/>
            <a:ext cx="8674190" cy="313232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p>
            <a:pPr>
              <a:defRPr sz="2000">
                <a:latin typeface="+mj-lt"/>
                <a:ea typeface="+mj-ea"/>
                <a:cs typeface="+mj-cs"/>
                <a:sym typeface="Helvetica Neue"/>
              </a:defRPr>
            </a:pPr>
            <a:r>
              <a:t>A complete intake helps us understand:</a:t>
            </a:r>
          </a:p>
          <a:p>
            <a:pPr>
              <a:defRPr sz="2000">
                <a:latin typeface="+mj-lt"/>
                <a:ea typeface="+mj-ea"/>
                <a:cs typeface="+mj-cs"/>
                <a:sym typeface="Helvetica Neue"/>
              </a:defRPr>
            </a:pPr>
          </a:p>
          <a:p>
            <a:pPr>
              <a:defRPr sz="2000">
                <a:latin typeface="+mj-lt"/>
                <a:ea typeface="+mj-ea"/>
                <a:cs typeface="+mj-cs"/>
                <a:sym typeface="Helvetica Neue"/>
              </a:defRPr>
            </a:pPr>
            <a:r>
              <a:t>• Timeline</a:t>
            </a:r>
          </a:p>
          <a:p>
            <a:pPr>
              <a:defRPr sz="2000">
                <a:latin typeface="+mj-lt"/>
                <a:ea typeface="+mj-ea"/>
                <a:cs typeface="+mj-cs"/>
                <a:sym typeface="Helvetica Neue"/>
              </a:defRPr>
            </a:pPr>
            <a:r>
              <a:t>• Patterns</a:t>
            </a:r>
          </a:p>
          <a:p>
            <a:pPr>
              <a:defRPr sz="2000">
                <a:latin typeface="+mj-lt"/>
                <a:ea typeface="+mj-ea"/>
                <a:cs typeface="+mj-cs"/>
                <a:sym typeface="Helvetica Neue"/>
              </a:defRPr>
            </a:pPr>
            <a:r>
              <a:t>• Priorities</a:t>
            </a:r>
          </a:p>
          <a:p>
            <a:pPr>
              <a:defRPr sz="2000">
                <a:latin typeface="+mj-lt"/>
                <a:ea typeface="+mj-ea"/>
                <a:cs typeface="+mj-cs"/>
                <a:sym typeface="Helvetica Neue"/>
              </a:defRPr>
            </a:pPr>
            <a:r>
              <a:t>• Obstacles</a:t>
            </a:r>
          </a:p>
          <a:p>
            <a:pPr>
              <a:defRPr sz="2000">
                <a:latin typeface="+mj-lt"/>
                <a:ea typeface="+mj-ea"/>
                <a:cs typeface="+mj-cs"/>
                <a:sym typeface="Helvetica Neue"/>
              </a:defRPr>
            </a:pPr>
            <a:r>
              <a:t>• Readiness</a:t>
            </a:r>
          </a:p>
          <a:p>
            <a:pPr>
              <a:defRPr sz="2000">
                <a:latin typeface="+mj-lt"/>
                <a:ea typeface="+mj-ea"/>
                <a:cs typeface="+mj-cs"/>
                <a:sym typeface="Helvetica Neue"/>
              </a:defRPr>
            </a:pPr>
            <a:r>
              <a:t>• The patient's story</a:t>
            </a:r>
          </a:p>
          <a:p>
            <a:pPr>
              <a:defRPr sz="2000">
                <a:latin typeface="+mj-lt"/>
                <a:ea typeface="+mj-ea"/>
                <a:cs typeface="+mj-cs"/>
                <a:sym typeface="Helvetica Neue"/>
              </a:defRPr>
            </a:pPr>
          </a:p>
          <a:p>
            <a:pPr algn="ctr">
              <a:defRPr sz="2000">
                <a:latin typeface="+mj-lt"/>
                <a:ea typeface="+mj-ea"/>
                <a:cs typeface="+mj-cs"/>
                <a:sym typeface="Helvetica Neue"/>
              </a:defRPr>
            </a:pPr>
            <a:r>
              <a:t>THE BETTER THE INTAKE, THE BETTER THE OUTCOME.</a:t>
            </a:r>
          </a:p>
        </p:txBody>
      </p:sp>
      <p:sp>
        <p:nvSpPr>
          <p:cNvPr id="221" name="TextBox 3"/>
          <p:cNvSpPr txBox="1"/>
          <p:nvPr/>
        </p:nvSpPr>
        <p:spPr>
          <a:xfrm>
            <a:off x="1552107" y="207050"/>
            <a:ext cx="9087786" cy="6375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3600">
                <a:solidFill>
                  <a:srgbClr val="163E64"/>
                </a:solidFill>
              </a:defRPr>
            </a:lvl1pPr>
          </a:lstStyle>
          <a:p>
            <a:pPr/>
            <a:r>
              <a:t>Why We Spend So Much Time on Intake</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5" name="Picture 2" descr="Picture 2"/>
          <p:cNvPicPr>
            <a:picLocks noChangeAspect="1"/>
          </p:cNvPicPr>
          <p:nvPr/>
        </p:nvPicPr>
        <p:blipFill>
          <a:blip r:embed="rId3">
            <a:extLst/>
          </a:blip>
          <a:srcRect l="0" t="13593" r="0" b="13591"/>
          <a:stretch>
            <a:fillRect/>
          </a:stretch>
        </p:blipFill>
        <p:spPr>
          <a:xfrm>
            <a:off x="0" y="244611"/>
            <a:ext cx="12192001" cy="6858004"/>
          </a:xfrm>
          <a:prstGeom prst="rect">
            <a:avLst/>
          </a:prstGeom>
          <a:ln w="12700">
            <a:miter lim="400000"/>
          </a:ln>
        </p:spPr>
      </p:pic>
      <p:pic>
        <p:nvPicPr>
          <p:cNvPr id="226" name="Tree of health dysfunctions.png" descr="Tree of health dysfunctions.png"/>
          <p:cNvPicPr>
            <a:picLocks noChangeAspect="1"/>
          </p:cNvPicPr>
          <p:nvPr/>
        </p:nvPicPr>
        <p:blipFill>
          <a:blip r:embed="rId4">
            <a:extLst/>
          </a:blip>
          <a:stretch>
            <a:fillRect/>
          </a:stretch>
        </p:blipFill>
        <p:spPr>
          <a:xfrm>
            <a:off x="4816173" y="-159706"/>
            <a:ext cx="4784942" cy="7177413"/>
          </a:xfrm>
          <a:prstGeom prst="rect">
            <a:avLst/>
          </a:prstGeom>
          <a:ln w="12700">
            <a:miter lim="400000"/>
          </a:ln>
        </p:spPr>
      </p:pic>
      <p:pic>
        <p:nvPicPr>
          <p:cNvPr id="227" name="Picture 12" descr="Picture 12"/>
          <p:cNvPicPr>
            <a:picLocks noChangeAspect="1"/>
          </p:cNvPicPr>
          <p:nvPr/>
        </p:nvPicPr>
        <p:blipFill>
          <a:blip r:embed="rId5">
            <a:extLst/>
          </a:blip>
          <a:stretch>
            <a:fillRect/>
          </a:stretch>
        </p:blipFill>
        <p:spPr>
          <a:xfrm>
            <a:off x="10949044" y="5869468"/>
            <a:ext cx="955944" cy="736078"/>
          </a:xfrm>
          <a:prstGeom prst="rect">
            <a:avLst/>
          </a:prstGeom>
          <a:ln w="12700">
            <a:miter lim="400000"/>
          </a:ln>
        </p:spPr>
      </p:pic>
      <p:sp>
        <p:nvSpPr>
          <p:cNvPr id="228" name="TextBox 2"/>
          <p:cNvSpPr txBox="1"/>
          <p:nvPr/>
        </p:nvSpPr>
        <p:spPr>
          <a:xfrm>
            <a:off x="638836" y="483120"/>
            <a:ext cx="3166115" cy="71906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000">
                <a:latin typeface="+mj-lt"/>
                <a:ea typeface="+mj-ea"/>
                <a:cs typeface="+mj-cs"/>
                <a:sym typeface="Helvetica Neue"/>
              </a:defRPr>
            </a:lvl1pPr>
          </a:lstStyle>
          <a:p>
            <a:pPr/>
            <a:r>
              <a:t>Symptoms are clues—not conclusions.</a:t>
            </a:r>
          </a:p>
        </p:txBody>
      </p:sp>
      <p:sp>
        <p:nvSpPr>
          <p:cNvPr id="229" name="TextBox 2"/>
          <p:cNvSpPr txBox="1"/>
          <p:nvPr/>
        </p:nvSpPr>
        <p:spPr>
          <a:xfrm>
            <a:off x="638836" y="2259849"/>
            <a:ext cx="3166115" cy="282752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p>
            <a:pPr algn="ctr">
              <a:defRPr sz="2000">
                <a:latin typeface="+mj-lt"/>
                <a:ea typeface="+mj-ea"/>
                <a:cs typeface="+mj-cs"/>
                <a:sym typeface="Helvetica Neue"/>
              </a:defRPr>
            </a:pPr>
            <a:r>
              <a:t>Fatigue • Brain fog • Bloating • Headaches • Poor sleep • Weight changes</a:t>
            </a:r>
          </a:p>
          <a:p>
            <a:pPr algn="ctr">
              <a:defRPr sz="2000">
                <a:latin typeface="+mj-lt"/>
                <a:ea typeface="+mj-ea"/>
                <a:cs typeface="+mj-cs"/>
                <a:sym typeface="Helvetica Neue"/>
              </a:defRPr>
            </a:pPr>
          </a:p>
          <a:p>
            <a:pPr algn="ctr">
              <a:defRPr sz="2000">
                <a:latin typeface="+mj-lt"/>
                <a:ea typeface="+mj-ea"/>
                <a:cs typeface="+mj-cs"/>
                <a:sym typeface="Helvetica Neue"/>
              </a:defRPr>
            </a:pPr>
            <a:r>
              <a:t>I don't hear ‘fatigue’ and immediately think B12. I hear an invitation to ask more questions.</a:t>
            </a:r>
          </a:p>
        </p:txBody>
      </p:sp>
      <p:sp>
        <p:nvSpPr>
          <p:cNvPr id="230" name="TextBox 2"/>
          <p:cNvSpPr txBox="1"/>
          <p:nvPr/>
        </p:nvSpPr>
        <p:spPr>
          <a:xfrm>
            <a:off x="106704" y="5599828"/>
            <a:ext cx="4230379" cy="69392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000">
                <a:latin typeface="+mj-lt"/>
                <a:ea typeface="+mj-ea"/>
                <a:cs typeface="+mj-cs"/>
                <a:sym typeface="Helvetica Neue"/>
              </a:defRPr>
            </a:lvl1pPr>
          </a:lstStyle>
          <a:p>
            <a:pPr/>
            <a:r>
              <a:t>Symptoms start the investigation—they don't complete it.</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4" name="Picture 2" descr="Picture 2"/>
          <p:cNvPicPr>
            <a:picLocks noChangeAspect="1"/>
          </p:cNvPicPr>
          <p:nvPr/>
        </p:nvPicPr>
        <p:blipFill>
          <a:blip r:embed="rId3">
            <a:extLst/>
          </a:blip>
          <a:srcRect l="0" t="13593" r="0" b="13591"/>
          <a:stretch>
            <a:fillRect/>
          </a:stretch>
        </p:blipFill>
        <p:spPr>
          <a:xfrm>
            <a:off x="0" y="347606"/>
            <a:ext cx="12192000" cy="6858004"/>
          </a:xfrm>
          <a:prstGeom prst="rect">
            <a:avLst/>
          </a:prstGeom>
          <a:ln w="12700">
            <a:miter lim="400000"/>
          </a:ln>
        </p:spPr>
      </p:pic>
      <p:pic>
        <p:nvPicPr>
          <p:cNvPr id="235" name="Picture 12" descr="Picture 12"/>
          <p:cNvPicPr>
            <a:picLocks noChangeAspect="1"/>
          </p:cNvPicPr>
          <p:nvPr/>
        </p:nvPicPr>
        <p:blipFill>
          <a:blip r:embed="rId4">
            <a:extLst/>
          </a:blip>
          <a:stretch>
            <a:fillRect/>
          </a:stretch>
        </p:blipFill>
        <p:spPr>
          <a:xfrm>
            <a:off x="10949044" y="5869468"/>
            <a:ext cx="955944" cy="736078"/>
          </a:xfrm>
          <a:prstGeom prst="rect">
            <a:avLst/>
          </a:prstGeom>
          <a:ln w="12700">
            <a:miter lim="400000"/>
          </a:ln>
        </p:spPr>
      </p:pic>
      <p:sp>
        <p:nvSpPr>
          <p:cNvPr id="236" name="TextBox 2"/>
          <p:cNvSpPr txBox="1"/>
          <p:nvPr/>
        </p:nvSpPr>
        <p:spPr>
          <a:xfrm>
            <a:off x="269318" y="2022369"/>
            <a:ext cx="2546255" cy="188772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p>
            <a:pPr algn="ctr" defTabSz="355600">
              <a:defRPr sz="2000">
                <a:latin typeface="+mj-lt"/>
                <a:ea typeface="+mj-ea"/>
                <a:cs typeface="+mj-cs"/>
                <a:sym typeface="Helvetica Neue"/>
              </a:defRPr>
            </a:pPr>
            <a:r>
              <a:t>Patient A</a:t>
            </a:r>
          </a:p>
          <a:p>
            <a:pPr algn="ctr" defTabSz="355600">
              <a:defRPr sz="2000">
                <a:latin typeface="+mj-lt"/>
                <a:ea typeface="+mj-ea"/>
                <a:cs typeface="+mj-cs"/>
                <a:sym typeface="Helvetica Neue"/>
              </a:defRPr>
            </a:pPr>
            <a:r>
              <a:t>Fatigue</a:t>
            </a:r>
          </a:p>
          <a:p>
            <a:pPr algn="ctr" defTabSz="355600">
              <a:defRPr sz="2000">
                <a:latin typeface="+mj-lt"/>
                <a:ea typeface="+mj-ea"/>
                <a:cs typeface="+mj-cs"/>
                <a:sym typeface="Helvetica Neue"/>
              </a:defRPr>
            </a:pPr>
            <a:r>
              <a:t>↓</a:t>
            </a:r>
          </a:p>
          <a:p>
            <a:pPr algn="ctr" defTabSz="355600">
              <a:defRPr sz="2000">
                <a:latin typeface="+mj-lt"/>
                <a:ea typeface="+mj-ea"/>
                <a:cs typeface="+mj-cs"/>
                <a:sym typeface="Helvetica Neue"/>
              </a:defRPr>
            </a:pPr>
            <a:r>
              <a:t>Poor sleep</a:t>
            </a:r>
          </a:p>
          <a:p>
            <a:pPr algn="ctr" defTabSz="355600">
              <a:defRPr sz="2000">
                <a:latin typeface="+mj-lt"/>
                <a:ea typeface="+mj-ea"/>
                <a:cs typeface="+mj-cs"/>
                <a:sym typeface="Helvetica Neue"/>
              </a:defRPr>
            </a:pPr>
            <a:r>
              <a:t>↓</a:t>
            </a:r>
          </a:p>
          <a:p>
            <a:pPr algn="ctr" defTabSz="355600">
              <a:defRPr sz="2000">
                <a:latin typeface="+mj-lt"/>
                <a:ea typeface="+mj-ea"/>
                <a:cs typeface="+mj-cs"/>
                <a:sym typeface="Helvetica Neue"/>
              </a:defRPr>
            </a:pPr>
            <a:r>
              <a:t>Newborn</a:t>
            </a:r>
          </a:p>
        </p:txBody>
      </p:sp>
      <p:sp>
        <p:nvSpPr>
          <p:cNvPr id="237" name="TextBox 2"/>
          <p:cNvSpPr txBox="1"/>
          <p:nvPr/>
        </p:nvSpPr>
        <p:spPr>
          <a:xfrm>
            <a:off x="4727553" y="1869969"/>
            <a:ext cx="2736894" cy="219252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p>
            <a:pPr algn="ctr" defTabSz="355600">
              <a:defRPr sz="2000">
                <a:latin typeface="+mj-lt"/>
                <a:ea typeface="+mj-ea"/>
                <a:cs typeface="+mj-cs"/>
                <a:sym typeface="Helvetica Neue"/>
              </a:defRPr>
            </a:pPr>
            <a:r>
              <a:t>Patient B</a:t>
            </a:r>
          </a:p>
          <a:p>
            <a:pPr algn="ctr" defTabSz="355600">
              <a:defRPr sz="2000">
                <a:latin typeface="+mj-lt"/>
                <a:ea typeface="+mj-ea"/>
                <a:cs typeface="+mj-cs"/>
                <a:sym typeface="Helvetica Neue"/>
              </a:defRPr>
            </a:pPr>
            <a:r>
              <a:t>Fatigue</a:t>
            </a:r>
          </a:p>
          <a:p>
            <a:pPr algn="ctr" defTabSz="355600">
              <a:defRPr sz="2000">
                <a:latin typeface="+mj-lt"/>
                <a:ea typeface="+mj-ea"/>
                <a:cs typeface="+mj-cs"/>
                <a:sym typeface="Helvetica Neue"/>
              </a:defRPr>
            </a:pPr>
            <a:r>
              <a:t>↓</a:t>
            </a:r>
          </a:p>
          <a:p>
            <a:pPr algn="ctr" defTabSz="355600">
              <a:defRPr sz="2000">
                <a:latin typeface="+mj-lt"/>
                <a:ea typeface="+mj-ea"/>
                <a:cs typeface="+mj-cs"/>
                <a:sym typeface="Helvetica Neue"/>
              </a:defRPr>
            </a:pPr>
            <a:r>
              <a:t>Heavy menstrual bleeding</a:t>
            </a:r>
          </a:p>
          <a:p>
            <a:pPr algn="ctr" defTabSz="355600">
              <a:defRPr sz="2000">
                <a:latin typeface="+mj-lt"/>
                <a:ea typeface="+mj-ea"/>
                <a:cs typeface="+mj-cs"/>
                <a:sym typeface="Helvetica Neue"/>
              </a:defRPr>
            </a:pPr>
            <a:r>
              <a:t>↓</a:t>
            </a:r>
          </a:p>
          <a:p>
            <a:pPr algn="ctr" defTabSz="355600">
              <a:defRPr sz="2000">
                <a:latin typeface="+mj-lt"/>
                <a:ea typeface="+mj-ea"/>
                <a:cs typeface="+mj-cs"/>
                <a:sym typeface="Helvetica Neue"/>
              </a:defRPr>
            </a:pPr>
            <a:r>
              <a:t>Iron deficiency</a:t>
            </a:r>
          </a:p>
        </p:txBody>
      </p:sp>
      <p:sp>
        <p:nvSpPr>
          <p:cNvPr id="238" name="TextBox 2"/>
          <p:cNvSpPr txBox="1"/>
          <p:nvPr/>
        </p:nvSpPr>
        <p:spPr>
          <a:xfrm>
            <a:off x="9250914" y="2022369"/>
            <a:ext cx="2450580" cy="188772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p>
            <a:pPr algn="ctr" defTabSz="355600">
              <a:defRPr sz="2000">
                <a:latin typeface="+mj-lt"/>
                <a:ea typeface="+mj-ea"/>
                <a:cs typeface="+mj-cs"/>
                <a:sym typeface="Helvetica Neue"/>
              </a:defRPr>
            </a:pPr>
            <a:r>
              <a:t>Patient C</a:t>
            </a:r>
          </a:p>
          <a:p>
            <a:pPr algn="ctr" defTabSz="355600">
              <a:defRPr sz="2000">
                <a:latin typeface="+mj-lt"/>
                <a:ea typeface="+mj-ea"/>
                <a:cs typeface="+mj-cs"/>
                <a:sym typeface="Helvetica Neue"/>
              </a:defRPr>
            </a:pPr>
            <a:r>
              <a:t>Fatigue</a:t>
            </a:r>
          </a:p>
          <a:p>
            <a:pPr algn="ctr" defTabSz="355600">
              <a:defRPr sz="2000">
                <a:latin typeface="+mj-lt"/>
                <a:ea typeface="+mj-ea"/>
                <a:cs typeface="+mj-cs"/>
                <a:sym typeface="Helvetica Neue"/>
              </a:defRPr>
            </a:pPr>
            <a:r>
              <a:t>↓</a:t>
            </a:r>
          </a:p>
          <a:p>
            <a:pPr algn="ctr" defTabSz="355600">
              <a:defRPr sz="2000">
                <a:latin typeface="+mj-lt"/>
                <a:ea typeface="+mj-ea"/>
                <a:cs typeface="+mj-cs"/>
                <a:sym typeface="Helvetica Neue"/>
              </a:defRPr>
            </a:pPr>
            <a:r>
              <a:t>Constipation</a:t>
            </a:r>
          </a:p>
          <a:p>
            <a:pPr algn="ctr" defTabSz="355600">
              <a:defRPr sz="2000">
                <a:latin typeface="+mj-lt"/>
                <a:ea typeface="+mj-ea"/>
                <a:cs typeface="+mj-cs"/>
                <a:sym typeface="Helvetica Neue"/>
              </a:defRPr>
            </a:pPr>
            <a:r>
              <a:t>↓</a:t>
            </a:r>
          </a:p>
          <a:p>
            <a:pPr algn="ctr" defTabSz="355600">
              <a:defRPr sz="2000">
                <a:latin typeface="+mj-lt"/>
                <a:ea typeface="+mj-ea"/>
                <a:cs typeface="+mj-cs"/>
                <a:sym typeface="Helvetica Neue"/>
              </a:defRPr>
            </a:pPr>
            <a:r>
              <a:t>Gut dysfunction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3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8" grpId="2"/>
      <p:bldP build="whole" bldLvl="1" animBg="1" rev="0" advAuto="0" spid="237"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2" name="Picture 2" descr="Picture 2"/>
          <p:cNvPicPr>
            <a:picLocks noChangeAspect="1"/>
          </p:cNvPicPr>
          <p:nvPr/>
        </p:nvPicPr>
        <p:blipFill>
          <a:blip r:embed="rId3">
            <a:extLst/>
          </a:blip>
          <a:srcRect l="0" t="13593" r="0" b="13590"/>
          <a:stretch>
            <a:fillRect/>
          </a:stretch>
        </p:blipFill>
        <p:spPr>
          <a:xfrm>
            <a:off x="0" y="347606"/>
            <a:ext cx="12192000" cy="6858004"/>
          </a:xfrm>
          <a:prstGeom prst="rect">
            <a:avLst/>
          </a:prstGeom>
          <a:ln w="12700">
            <a:miter lim="400000"/>
          </a:ln>
        </p:spPr>
      </p:pic>
      <p:pic>
        <p:nvPicPr>
          <p:cNvPr id="243" name="Picture 12" descr="Picture 12"/>
          <p:cNvPicPr>
            <a:picLocks noChangeAspect="1"/>
          </p:cNvPicPr>
          <p:nvPr/>
        </p:nvPicPr>
        <p:blipFill>
          <a:blip r:embed="rId4">
            <a:extLst/>
          </a:blip>
          <a:stretch>
            <a:fillRect/>
          </a:stretch>
        </p:blipFill>
        <p:spPr>
          <a:xfrm>
            <a:off x="10949044" y="5869468"/>
            <a:ext cx="955944" cy="736078"/>
          </a:xfrm>
          <a:prstGeom prst="rect">
            <a:avLst/>
          </a:prstGeom>
          <a:ln w="12700">
            <a:miter lim="400000"/>
          </a:ln>
        </p:spPr>
      </p:pic>
      <p:sp>
        <p:nvSpPr>
          <p:cNvPr id="244" name="TextBox 2"/>
          <p:cNvSpPr txBox="1"/>
          <p:nvPr/>
        </p:nvSpPr>
        <p:spPr>
          <a:xfrm>
            <a:off x="1202692" y="2015238"/>
            <a:ext cx="9606375" cy="313232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p>
            <a:pPr algn="ctr">
              <a:defRPr sz="2000">
                <a:latin typeface="+mj-lt"/>
                <a:ea typeface="+mj-ea"/>
                <a:cs typeface="+mj-cs"/>
                <a:sym typeface="Helvetica Neue"/>
              </a:defRPr>
            </a:pPr>
            <a:r>
              <a:t>Just because something is helpful...doesn't mean it's helpful FIRST.</a:t>
            </a:r>
          </a:p>
          <a:p>
            <a:pPr>
              <a:defRPr sz="2000">
                <a:latin typeface="+mj-lt"/>
                <a:ea typeface="+mj-ea"/>
                <a:cs typeface="+mj-cs"/>
                <a:sym typeface="Helvetica Neue"/>
              </a:defRPr>
            </a:pPr>
          </a:p>
          <a:p>
            <a:pPr>
              <a:defRPr sz="2000">
                <a:latin typeface="+mj-lt"/>
                <a:ea typeface="+mj-ea"/>
                <a:cs typeface="+mj-cs"/>
                <a:sym typeface="Helvetica Neue"/>
              </a:defRPr>
            </a:pPr>
            <a:r>
              <a:t>• Detox</a:t>
            </a:r>
          </a:p>
          <a:p>
            <a:pPr>
              <a:defRPr sz="2000">
                <a:latin typeface="+mj-lt"/>
                <a:ea typeface="+mj-ea"/>
                <a:cs typeface="+mj-cs"/>
                <a:sym typeface="Helvetica Neue"/>
              </a:defRPr>
            </a:pPr>
            <a:r>
              <a:t>• Gut repair</a:t>
            </a:r>
          </a:p>
          <a:p>
            <a:pPr>
              <a:defRPr sz="2000">
                <a:latin typeface="+mj-lt"/>
                <a:ea typeface="+mj-ea"/>
                <a:cs typeface="+mj-cs"/>
                <a:sym typeface="Helvetica Neue"/>
              </a:defRPr>
            </a:pPr>
            <a:r>
              <a:t>• Blood sugar</a:t>
            </a:r>
          </a:p>
          <a:p>
            <a:pPr>
              <a:defRPr sz="2000">
                <a:latin typeface="+mj-lt"/>
                <a:ea typeface="+mj-ea"/>
                <a:cs typeface="+mj-cs"/>
                <a:sym typeface="Helvetica Neue"/>
              </a:defRPr>
            </a:pPr>
            <a:r>
              <a:t>• Hormones</a:t>
            </a:r>
          </a:p>
          <a:p>
            <a:pPr>
              <a:defRPr sz="2000">
                <a:latin typeface="+mj-lt"/>
                <a:ea typeface="+mj-ea"/>
                <a:cs typeface="+mj-cs"/>
                <a:sym typeface="Helvetica Neue"/>
              </a:defRPr>
            </a:pPr>
            <a:r>
              <a:t>• Exercise</a:t>
            </a:r>
          </a:p>
          <a:p>
            <a:pPr>
              <a:defRPr sz="2000">
                <a:latin typeface="+mj-lt"/>
                <a:ea typeface="+mj-ea"/>
                <a:cs typeface="+mj-cs"/>
                <a:sym typeface="Helvetica Neue"/>
              </a:defRPr>
            </a:pPr>
            <a:r>
              <a:t>• Fasting</a:t>
            </a:r>
          </a:p>
          <a:p>
            <a:pPr>
              <a:defRPr sz="2000">
                <a:latin typeface="+mj-lt"/>
                <a:ea typeface="+mj-ea"/>
                <a:cs typeface="+mj-cs"/>
                <a:sym typeface="Helvetica Neue"/>
              </a:defRPr>
            </a:pPr>
          </a:p>
          <a:p>
            <a:pPr algn="ctr">
              <a:defRPr sz="2000">
                <a:latin typeface="+mj-lt"/>
                <a:ea typeface="+mj-ea"/>
                <a:cs typeface="+mj-cs"/>
                <a:sym typeface="Helvetica Neue"/>
              </a:defRPr>
            </a:pPr>
            <a:r>
              <a:t>THE RIGHT INTERVENTION AT THE WRONG TIME CAN STILL FAIL.</a:t>
            </a:r>
          </a:p>
        </p:txBody>
      </p:sp>
      <p:sp>
        <p:nvSpPr>
          <p:cNvPr id="245" name="TextBox 3"/>
          <p:cNvSpPr txBox="1"/>
          <p:nvPr/>
        </p:nvSpPr>
        <p:spPr>
          <a:xfrm>
            <a:off x="1552107" y="207050"/>
            <a:ext cx="9087786" cy="6375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3600">
                <a:solidFill>
                  <a:srgbClr val="163E64"/>
                </a:solidFill>
              </a:defRPr>
            </a:lvl1pPr>
          </a:lstStyle>
          <a:p>
            <a:pPr/>
            <a:r>
              <a:t>The Order Matters</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9" name="Picture 2" descr="Picture 2"/>
          <p:cNvPicPr>
            <a:picLocks noChangeAspect="1"/>
          </p:cNvPicPr>
          <p:nvPr/>
        </p:nvPicPr>
        <p:blipFill>
          <a:blip r:embed="rId3">
            <a:extLst/>
          </a:blip>
          <a:srcRect l="0" t="13593" r="0" b="13591"/>
          <a:stretch>
            <a:fillRect/>
          </a:stretch>
        </p:blipFill>
        <p:spPr>
          <a:xfrm>
            <a:off x="0" y="270360"/>
            <a:ext cx="12192001" cy="6858004"/>
          </a:xfrm>
          <a:prstGeom prst="rect">
            <a:avLst/>
          </a:prstGeom>
          <a:ln w="12700">
            <a:miter lim="400000"/>
          </a:ln>
        </p:spPr>
      </p:pic>
      <p:pic>
        <p:nvPicPr>
          <p:cNvPr id="250" name="Picture 12" descr="Picture 12"/>
          <p:cNvPicPr>
            <a:picLocks noChangeAspect="1"/>
          </p:cNvPicPr>
          <p:nvPr/>
        </p:nvPicPr>
        <p:blipFill>
          <a:blip r:embed="rId4">
            <a:extLst/>
          </a:blip>
          <a:stretch>
            <a:fillRect/>
          </a:stretch>
        </p:blipFill>
        <p:spPr>
          <a:xfrm>
            <a:off x="10949044" y="5869468"/>
            <a:ext cx="955944" cy="736078"/>
          </a:xfrm>
          <a:prstGeom prst="rect">
            <a:avLst/>
          </a:prstGeom>
          <a:ln w="12700">
            <a:miter lim="400000"/>
          </a:ln>
        </p:spPr>
      </p:pic>
      <p:sp>
        <p:nvSpPr>
          <p:cNvPr id="251" name="TextBox 2"/>
          <p:cNvSpPr txBox="1"/>
          <p:nvPr/>
        </p:nvSpPr>
        <p:spPr>
          <a:xfrm>
            <a:off x="1758905" y="1828398"/>
            <a:ext cx="8674190" cy="374192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p>
            <a:pPr algn="ctr">
              <a:defRPr b="1" sz="2000">
                <a:latin typeface="+mj-lt"/>
                <a:ea typeface="+mj-ea"/>
                <a:cs typeface="+mj-cs"/>
                <a:sym typeface="Helvetica Neue"/>
              </a:defRPr>
            </a:pPr>
            <a:r>
              <a:t>INFORMATION DUMP</a:t>
            </a:r>
          </a:p>
          <a:p>
            <a:pPr algn="ctr">
              <a:defRPr sz="2000">
                <a:latin typeface="+mj-lt"/>
                <a:ea typeface="+mj-ea"/>
                <a:cs typeface="+mj-cs"/>
                <a:sym typeface="Helvetica Neue"/>
              </a:defRPr>
            </a:pPr>
            <a:r>
              <a:t>20 lab markers • 15 supplements • 10 diet changes</a:t>
            </a:r>
          </a:p>
          <a:p>
            <a:pPr algn="ctr">
              <a:defRPr sz="2000">
                <a:latin typeface="+mj-lt"/>
                <a:ea typeface="+mj-ea"/>
                <a:cs typeface="+mj-cs"/>
                <a:sym typeface="Helvetica Neue"/>
              </a:defRPr>
            </a:pPr>
            <a:r>
              <a:t>Multiple lifestyle goals</a:t>
            </a:r>
          </a:p>
          <a:p>
            <a:pPr algn="ctr">
              <a:defRPr sz="2000">
                <a:latin typeface="+mj-lt"/>
                <a:ea typeface="+mj-ea"/>
                <a:cs typeface="+mj-cs"/>
                <a:sym typeface="Helvetica Neue"/>
              </a:defRPr>
            </a:pPr>
            <a:r>
              <a:t>↓</a:t>
            </a:r>
          </a:p>
          <a:p>
            <a:pPr algn="ctr">
              <a:defRPr sz="2000">
                <a:latin typeface="+mj-lt"/>
                <a:ea typeface="+mj-ea"/>
                <a:cs typeface="+mj-cs"/>
                <a:sym typeface="Helvetica Neue"/>
              </a:defRPr>
            </a:pPr>
            <a:r>
              <a:t>OVERWHELM</a:t>
            </a:r>
          </a:p>
          <a:p>
            <a:pPr>
              <a:defRPr sz="2000">
                <a:latin typeface="+mj-lt"/>
                <a:ea typeface="+mj-ea"/>
                <a:cs typeface="+mj-cs"/>
                <a:sym typeface="Helvetica Neue"/>
              </a:defRPr>
            </a:pPr>
          </a:p>
          <a:p>
            <a:pPr algn="ctr">
              <a:defRPr b="1" sz="2000">
                <a:latin typeface="+mj-lt"/>
                <a:ea typeface="+mj-ea"/>
                <a:cs typeface="+mj-cs"/>
                <a:sym typeface="Helvetica Neue"/>
              </a:defRPr>
            </a:pPr>
            <a:r>
              <a:t>LAYERED LEARNING</a:t>
            </a:r>
          </a:p>
          <a:p>
            <a:pPr algn="ctr">
              <a:defRPr sz="2000">
                <a:latin typeface="+mj-lt"/>
                <a:ea typeface="+mj-ea"/>
                <a:cs typeface="+mj-cs"/>
                <a:sym typeface="Helvetica Neue"/>
              </a:defRPr>
            </a:pPr>
            <a:r>
              <a:t>Today's focus: Sleep • Blood sugar • Two supplements</a:t>
            </a:r>
          </a:p>
          <a:p>
            <a:pPr algn="ctr">
              <a:defRPr sz="2000">
                <a:latin typeface="+mj-lt"/>
                <a:ea typeface="+mj-ea"/>
                <a:cs typeface="+mj-cs"/>
                <a:sym typeface="Helvetica Neue"/>
              </a:defRPr>
            </a:pPr>
            <a:r>
              <a:t>↓</a:t>
            </a:r>
          </a:p>
          <a:p>
            <a:pPr algn="ctr">
              <a:defRPr sz="2000">
                <a:latin typeface="+mj-lt"/>
                <a:ea typeface="+mj-ea"/>
                <a:cs typeface="+mj-cs"/>
                <a:sym typeface="Helvetica Neue"/>
              </a:defRPr>
            </a:pPr>
            <a:r>
              <a:t>CONFIDENCE</a:t>
            </a:r>
          </a:p>
          <a:p>
            <a:pPr>
              <a:defRPr sz="2000">
                <a:latin typeface="+mj-lt"/>
                <a:ea typeface="+mj-ea"/>
                <a:cs typeface="+mj-cs"/>
                <a:sym typeface="Helvetica Neue"/>
              </a:defRPr>
            </a:pPr>
          </a:p>
          <a:p>
            <a:pPr algn="ctr">
              <a:defRPr sz="2000">
                <a:latin typeface="+mj-lt"/>
                <a:ea typeface="+mj-ea"/>
                <a:cs typeface="+mj-cs"/>
                <a:sym typeface="Helvetica Neue"/>
              </a:defRPr>
            </a:pPr>
            <a:r>
              <a:t>PEOPLE IMPLEMENT WHAT THEY UNDERSTAND.</a:t>
            </a:r>
          </a:p>
        </p:txBody>
      </p:sp>
      <p:sp>
        <p:nvSpPr>
          <p:cNvPr id="252" name="TextBox 3"/>
          <p:cNvSpPr txBox="1"/>
          <p:nvPr/>
        </p:nvSpPr>
        <p:spPr>
          <a:xfrm>
            <a:off x="1552107" y="207050"/>
            <a:ext cx="9087785" cy="6375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3600">
                <a:solidFill>
                  <a:srgbClr val="163E64"/>
                </a:solidFill>
              </a:defRPr>
            </a:lvl1pPr>
          </a:lstStyle>
          <a:p>
            <a:pPr/>
            <a:r>
              <a:t>Why We Don't Teach Everything at Once</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6" name="Picture 2" descr="Picture 2"/>
          <p:cNvPicPr>
            <a:picLocks noChangeAspect="1"/>
          </p:cNvPicPr>
          <p:nvPr/>
        </p:nvPicPr>
        <p:blipFill>
          <a:blip r:embed="rId3">
            <a:extLst/>
          </a:blip>
          <a:srcRect l="0" t="13593" r="0" b="13591"/>
          <a:stretch>
            <a:fillRect/>
          </a:stretch>
        </p:blipFill>
        <p:spPr>
          <a:xfrm>
            <a:off x="0" y="270360"/>
            <a:ext cx="12192001" cy="6858004"/>
          </a:xfrm>
          <a:prstGeom prst="rect">
            <a:avLst/>
          </a:prstGeom>
          <a:ln w="12700">
            <a:miter lim="400000"/>
          </a:ln>
        </p:spPr>
      </p:pic>
      <p:pic>
        <p:nvPicPr>
          <p:cNvPr id="257" name="Picture 12" descr="Picture 12"/>
          <p:cNvPicPr>
            <a:picLocks noChangeAspect="1"/>
          </p:cNvPicPr>
          <p:nvPr/>
        </p:nvPicPr>
        <p:blipFill>
          <a:blip r:embed="rId4">
            <a:extLst/>
          </a:blip>
          <a:stretch>
            <a:fillRect/>
          </a:stretch>
        </p:blipFill>
        <p:spPr>
          <a:xfrm>
            <a:off x="10949044" y="5869468"/>
            <a:ext cx="955944" cy="736078"/>
          </a:xfrm>
          <a:prstGeom prst="rect">
            <a:avLst/>
          </a:prstGeom>
          <a:ln w="12700">
            <a:miter lim="400000"/>
          </a:ln>
        </p:spPr>
      </p:pic>
      <p:sp>
        <p:nvSpPr>
          <p:cNvPr id="258" name="TextBox 3"/>
          <p:cNvSpPr txBox="1"/>
          <p:nvPr/>
        </p:nvSpPr>
        <p:spPr>
          <a:xfrm>
            <a:off x="1552107" y="207050"/>
            <a:ext cx="9087785" cy="6375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3600">
                <a:solidFill>
                  <a:srgbClr val="163E64"/>
                </a:solidFill>
              </a:defRPr>
            </a:lvl1pPr>
          </a:lstStyle>
          <a:p>
            <a:pPr/>
            <a:r>
              <a:t>Information Doesn't Create Transformation</a:t>
            </a:r>
          </a:p>
        </p:txBody>
      </p:sp>
      <p:pic>
        <p:nvPicPr>
          <p:cNvPr id="259" name="ChatGPT Image Aug 3, 2026, 11_09_21 AM.png" descr="ChatGPT Image Aug 3, 2026, 11_09_21 AM.png"/>
          <p:cNvPicPr>
            <a:picLocks noChangeAspect="1"/>
          </p:cNvPicPr>
          <p:nvPr/>
        </p:nvPicPr>
        <p:blipFill>
          <a:blip r:embed="rId5">
            <a:extLst/>
          </a:blip>
          <a:stretch>
            <a:fillRect/>
          </a:stretch>
        </p:blipFill>
        <p:spPr>
          <a:xfrm>
            <a:off x="6464" y="767254"/>
            <a:ext cx="10419725" cy="5864212"/>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Title 2"/>
          <p:cNvSpPr txBox="1"/>
          <p:nvPr>
            <p:ph type="title"/>
          </p:nvPr>
        </p:nvSpPr>
        <p:spPr>
          <a:prstGeom prst="rect">
            <a:avLst/>
          </a:prstGeom>
        </p:spPr>
        <p:txBody>
          <a:bodyPr/>
          <a:lstStyle>
            <a:lvl1pPr algn="ctr">
              <a:defRPr sz="4800">
                <a:solidFill>
                  <a:srgbClr val="203864"/>
                </a:solidFill>
              </a:defRPr>
            </a:lvl1pPr>
          </a:lstStyle>
          <a:p>
            <a:pPr/>
            <a:r>
              <a:t>Disclaimer</a:t>
            </a:r>
          </a:p>
        </p:txBody>
      </p:sp>
      <p:sp>
        <p:nvSpPr>
          <p:cNvPr id="132" name="Content Placeholder 1"/>
          <p:cNvSpPr txBox="1"/>
          <p:nvPr>
            <p:ph type="body" sz="half" idx="1"/>
          </p:nvPr>
        </p:nvSpPr>
        <p:spPr>
          <a:xfrm>
            <a:off x="2391833" y="1971161"/>
            <a:ext cx="7408334" cy="4196637"/>
          </a:xfrm>
          <a:prstGeom prst="rect">
            <a:avLst/>
          </a:prstGeom>
        </p:spPr>
        <p:txBody>
          <a:bodyPr/>
          <a:lstStyle/>
          <a:p>
            <a:pPr>
              <a:defRPr i="1" sz="2400">
                <a:solidFill>
                  <a:srgbClr val="203864"/>
                </a:solidFill>
              </a:defRPr>
            </a:pPr>
            <a:r>
              <a:t>Information in this presentation is not intended, in itself, to diagnose, treat, reverse, cure, or prevent any disease.  While this presentation is based on medical literature, findings, and text, The following statements have not been evaluated by the FDA.</a:t>
            </a:r>
          </a:p>
          <a:p>
            <a:pPr>
              <a:defRPr i="1" sz="2400">
                <a:solidFill>
                  <a:srgbClr val="203864"/>
                </a:solidFill>
              </a:defRPr>
            </a:pPr>
            <a:r>
              <a:t>The information provided in this presentation is for your consideration only as a practicing health care provider.  Ultimately you are responsible for exercising professional judgment in the care of your own patients.</a:t>
            </a:r>
          </a:p>
        </p:txBody>
      </p:sp>
      <p:grpSp>
        <p:nvGrpSpPr>
          <p:cNvPr id="135" name="Group 5"/>
          <p:cNvGrpSpPr/>
          <p:nvPr/>
        </p:nvGrpSpPr>
        <p:grpSpPr>
          <a:xfrm>
            <a:off x="0" y="0"/>
            <a:ext cx="12192000" cy="6858004"/>
            <a:chOff x="0" y="0"/>
            <a:chExt cx="12192000" cy="6858003"/>
          </a:xfrm>
        </p:grpSpPr>
        <p:pic>
          <p:nvPicPr>
            <p:cNvPr id="133" name="Picture 2" descr="Picture 2"/>
            <p:cNvPicPr>
              <a:picLocks noChangeAspect="1"/>
            </p:cNvPicPr>
            <p:nvPr/>
          </p:nvPicPr>
          <p:blipFill>
            <a:blip r:embed="rId2">
              <a:extLst/>
            </a:blip>
            <a:srcRect l="0" t="13593" r="0" b="13590"/>
            <a:stretch>
              <a:fillRect/>
            </a:stretch>
          </p:blipFill>
          <p:spPr>
            <a:xfrm>
              <a:off x="0" y="0"/>
              <a:ext cx="12192000" cy="6858004"/>
            </a:xfrm>
            <a:prstGeom prst="rect">
              <a:avLst/>
            </a:prstGeom>
            <a:ln w="12700" cap="flat">
              <a:noFill/>
              <a:miter lim="400000"/>
            </a:ln>
            <a:effectLst/>
          </p:spPr>
        </p:pic>
        <p:pic>
          <p:nvPicPr>
            <p:cNvPr id="134" name="Picture 7" descr="Picture 7"/>
            <p:cNvPicPr>
              <a:picLocks noChangeAspect="1"/>
            </p:cNvPicPr>
            <p:nvPr/>
          </p:nvPicPr>
          <p:blipFill>
            <a:blip r:embed="rId3">
              <a:alphaModFix amt="82000"/>
              <a:extLst/>
            </a:blip>
            <a:srcRect l="0" t="0" r="0" b="29892"/>
            <a:stretch>
              <a:fillRect/>
            </a:stretch>
          </p:blipFill>
          <p:spPr>
            <a:xfrm>
              <a:off x="312274" y="5904535"/>
              <a:ext cx="1284879" cy="722562"/>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3" name="Picture 2" descr="Picture 2"/>
          <p:cNvPicPr>
            <a:picLocks noChangeAspect="1"/>
          </p:cNvPicPr>
          <p:nvPr/>
        </p:nvPicPr>
        <p:blipFill>
          <a:blip r:embed="rId3">
            <a:extLst/>
          </a:blip>
          <a:srcRect l="0" t="13593" r="0" b="13591"/>
          <a:stretch>
            <a:fillRect/>
          </a:stretch>
        </p:blipFill>
        <p:spPr>
          <a:xfrm>
            <a:off x="0" y="347606"/>
            <a:ext cx="12192000" cy="6858004"/>
          </a:xfrm>
          <a:prstGeom prst="rect">
            <a:avLst/>
          </a:prstGeom>
          <a:ln w="12700">
            <a:miter lim="400000"/>
          </a:ln>
        </p:spPr>
      </p:pic>
      <p:pic>
        <p:nvPicPr>
          <p:cNvPr id="264" name="Picture 12" descr="Picture 12"/>
          <p:cNvPicPr>
            <a:picLocks noChangeAspect="1"/>
          </p:cNvPicPr>
          <p:nvPr/>
        </p:nvPicPr>
        <p:blipFill>
          <a:blip r:embed="rId4">
            <a:extLst/>
          </a:blip>
          <a:stretch>
            <a:fillRect/>
          </a:stretch>
        </p:blipFill>
        <p:spPr>
          <a:xfrm>
            <a:off x="10949044" y="5869468"/>
            <a:ext cx="955944" cy="736078"/>
          </a:xfrm>
          <a:prstGeom prst="rect">
            <a:avLst/>
          </a:prstGeom>
          <a:ln w="12700">
            <a:miter lim="400000"/>
          </a:ln>
        </p:spPr>
      </p:pic>
      <p:sp>
        <p:nvSpPr>
          <p:cNvPr id="265" name="TextBox 2"/>
          <p:cNvSpPr txBox="1"/>
          <p:nvPr/>
        </p:nvSpPr>
        <p:spPr>
          <a:xfrm>
            <a:off x="1758905" y="1723137"/>
            <a:ext cx="8674190" cy="341172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p>
            <a:pPr algn="ctr">
              <a:defRPr sz="2000">
                <a:latin typeface="+mj-lt"/>
                <a:ea typeface="+mj-ea"/>
                <a:cs typeface="+mj-cs"/>
                <a:sym typeface="Helvetica Neue"/>
              </a:defRPr>
            </a:pPr>
            <a:r>
              <a:t>PATIENT A</a:t>
            </a:r>
          </a:p>
          <a:p>
            <a:pPr algn="ctr">
              <a:defRPr sz="2000">
                <a:latin typeface="+mj-lt"/>
                <a:ea typeface="+mj-ea"/>
                <a:cs typeface="+mj-cs"/>
                <a:sym typeface="Helvetica Neue"/>
              </a:defRPr>
            </a:pPr>
            <a:r>
              <a:t>Understands the plan • Knows why • Follows through</a:t>
            </a:r>
          </a:p>
          <a:p>
            <a:pPr algn="ctr">
              <a:defRPr sz="2000">
                <a:latin typeface="+mj-lt"/>
                <a:ea typeface="+mj-ea"/>
                <a:cs typeface="+mj-cs"/>
                <a:sym typeface="Helvetica Neue"/>
              </a:defRPr>
            </a:pPr>
            <a:r>
              <a:t>↓</a:t>
            </a:r>
          </a:p>
          <a:p>
            <a:pPr algn="ctr">
              <a:defRPr sz="2000">
                <a:latin typeface="+mj-lt"/>
                <a:ea typeface="+mj-ea"/>
                <a:cs typeface="+mj-cs"/>
                <a:sym typeface="Helvetica Neue"/>
              </a:defRPr>
            </a:pPr>
            <a:r>
              <a:t>IMPROVES</a:t>
            </a:r>
          </a:p>
          <a:p>
            <a:pPr>
              <a:defRPr sz="2000">
                <a:latin typeface="+mj-lt"/>
                <a:ea typeface="+mj-ea"/>
                <a:cs typeface="+mj-cs"/>
                <a:sym typeface="Helvetica Neue"/>
              </a:defRPr>
            </a:pPr>
          </a:p>
          <a:p>
            <a:pPr algn="ctr">
              <a:defRPr sz="2000">
                <a:latin typeface="+mj-lt"/>
                <a:ea typeface="+mj-ea"/>
                <a:cs typeface="+mj-cs"/>
                <a:sym typeface="Helvetica Neue"/>
              </a:defRPr>
            </a:pPr>
            <a:r>
              <a:t>PATIENT B</a:t>
            </a:r>
          </a:p>
          <a:p>
            <a:pPr algn="ctr">
              <a:defRPr sz="2000">
                <a:latin typeface="+mj-lt"/>
                <a:ea typeface="+mj-ea"/>
                <a:cs typeface="+mj-cs"/>
                <a:sym typeface="Helvetica Neue"/>
              </a:defRPr>
            </a:pPr>
            <a:r>
              <a:t>Overwhelmed • Inconsistent • Unsure why</a:t>
            </a:r>
          </a:p>
          <a:p>
            <a:pPr algn="ctr">
              <a:defRPr sz="2000">
                <a:latin typeface="+mj-lt"/>
                <a:ea typeface="+mj-ea"/>
                <a:cs typeface="+mj-cs"/>
                <a:sym typeface="Helvetica Neue"/>
              </a:defRPr>
            </a:pPr>
            <a:r>
              <a:t>↓</a:t>
            </a:r>
          </a:p>
          <a:p>
            <a:pPr algn="ctr">
              <a:defRPr sz="2000">
                <a:latin typeface="+mj-lt"/>
                <a:ea typeface="+mj-ea"/>
                <a:cs typeface="+mj-cs"/>
                <a:sym typeface="Helvetica Neue"/>
              </a:defRPr>
            </a:pPr>
            <a:r>
              <a:t>MINIMAL PROGRESS</a:t>
            </a:r>
          </a:p>
          <a:p>
            <a:pPr>
              <a:defRPr sz="2000">
                <a:latin typeface="+mj-lt"/>
                <a:ea typeface="+mj-ea"/>
                <a:cs typeface="+mj-cs"/>
                <a:sym typeface="Helvetica Neue"/>
              </a:defRPr>
            </a:pPr>
          </a:p>
          <a:p>
            <a:pPr algn="ctr">
              <a:defRPr sz="2000">
                <a:latin typeface="+mj-lt"/>
                <a:ea typeface="+mj-ea"/>
                <a:cs typeface="+mj-cs"/>
                <a:sym typeface="Helvetica Neue"/>
              </a:defRPr>
            </a:pPr>
            <a:r>
              <a:t>IMPLEMENTATION MATTERS AS MUCH AS INFORMATION.</a:t>
            </a:r>
          </a:p>
        </p:txBody>
      </p:sp>
      <p:sp>
        <p:nvSpPr>
          <p:cNvPr id="266" name="TextBox 3"/>
          <p:cNvSpPr txBox="1"/>
          <p:nvPr/>
        </p:nvSpPr>
        <p:spPr>
          <a:xfrm>
            <a:off x="1552107" y="207050"/>
            <a:ext cx="9087785" cy="6375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3600">
                <a:solidFill>
                  <a:srgbClr val="163E64"/>
                </a:solidFill>
              </a:defRPr>
            </a:lvl1pPr>
          </a:lstStyle>
          <a:p>
            <a:pPr/>
            <a:r>
              <a:t>Great Protocols Can Still Fail</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0" name="Picture 2" descr="Picture 2"/>
          <p:cNvPicPr>
            <a:picLocks noChangeAspect="1"/>
          </p:cNvPicPr>
          <p:nvPr/>
        </p:nvPicPr>
        <p:blipFill>
          <a:blip r:embed="rId3">
            <a:extLst/>
          </a:blip>
          <a:srcRect l="0" t="13593" r="0" b="13590"/>
          <a:stretch>
            <a:fillRect/>
          </a:stretch>
        </p:blipFill>
        <p:spPr>
          <a:xfrm>
            <a:off x="0" y="347606"/>
            <a:ext cx="12192000" cy="6858004"/>
          </a:xfrm>
          <a:prstGeom prst="rect">
            <a:avLst/>
          </a:prstGeom>
          <a:ln w="12700">
            <a:miter lim="400000"/>
          </a:ln>
        </p:spPr>
      </p:pic>
      <p:pic>
        <p:nvPicPr>
          <p:cNvPr id="271" name="Picture 12" descr="Picture 12"/>
          <p:cNvPicPr>
            <a:picLocks noChangeAspect="1"/>
          </p:cNvPicPr>
          <p:nvPr/>
        </p:nvPicPr>
        <p:blipFill>
          <a:blip r:embed="rId4">
            <a:extLst/>
          </a:blip>
          <a:stretch>
            <a:fillRect/>
          </a:stretch>
        </p:blipFill>
        <p:spPr>
          <a:xfrm>
            <a:off x="10949044" y="5869468"/>
            <a:ext cx="955944" cy="736078"/>
          </a:xfrm>
          <a:prstGeom prst="rect">
            <a:avLst/>
          </a:prstGeom>
          <a:ln w="12700">
            <a:miter lim="400000"/>
          </a:ln>
        </p:spPr>
      </p:pic>
      <p:sp>
        <p:nvSpPr>
          <p:cNvPr id="272" name="TextBox 2"/>
          <p:cNvSpPr txBox="1"/>
          <p:nvPr/>
        </p:nvSpPr>
        <p:spPr>
          <a:xfrm>
            <a:off x="1758905" y="2624837"/>
            <a:ext cx="8674190" cy="160832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p>
            <a:pPr marL="355600" indent="-355600" defTabSz="355600">
              <a:buSzPct val="100000"/>
              <a:buFont typeface="Helvetica Neue"/>
              <a:buAutoNum type="arabicPeriod" startAt="1"/>
              <a:defRPr sz="2000">
                <a:latin typeface="+mj-lt"/>
                <a:ea typeface="+mj-ea"/>
                <a:cs typeface="+mj-cs"/>
                <a:sym typeface="Helvetica Neue"/>
              </a:defRPr>
            </a:pPr>
            <a:r>
              <a:t>What is the patient trying to accomplish?</a:t>
            </a:r>
          </a:p>
          <a:p>
            <a:pPr marL="355600" indent="-355600" defTabSz="355600">
              <a:buSzPct val="100000"/>
              <a:buFont typeface="Helvetica Neue"/>
              <a:buAutoNum type="arabicPeriod" startAt="1"/>
              <a:defRPr sz="2000">
                <a:latin typeface="+mj-lt"/>
                <a:ea typeface="+mj-ea"/>
                <a:cs typeface="+mj-cs"/>
                <a:sym typeface="Helvetica Neue"/>
              </a:defRPr>
            </a:pPr>
            <a:r>
              <a:t>Why is this happening now?</a:t>
            </a:r>
          </a:p>
          <a:p>
            <a:pPr marL="355600" indent="-355600" defTabSz="355600">
              <a:buSzPct val="100000"/>
              <a:buFont typeface="Helvetica Neue"/>
              <a:buAutoNum type="arabicPeriod" startAt="1"/>
              <a:defRPr sz="2000">
                <a:latin typeface="+mj-lt"/>
                <a:ea typeface="+mj-ea"/>
                <a:cs typeface="+mj-cs"/>
                <a:sym typeface="Helvetica Neue"/>
              </a:defRPr>
            </a:pPr>
            <a:r>
              <a:t>What matters most today?</a:t>
            </a:r>
          </a:p>
          <a:p>
            <a:pPr marL="355600" indent="-355600" defTabSz="355600">
              <a:buSzPct val="100000"/>
              <a:buFont typeface="Helvetica Neue"/>
              <a:buAutoNum type="arabicPeriod" startAt="1"/>
              <a:defRPr sz="2000">
                <a:latin typeface="+mj-lt"/>
                <a:ea typeface="+mj-ea"/>
                <a:cs typeface="+mj-cs"/>
                <a:sym typeface="Helvetica Neue"/>
              </a:defRPr>
            </a:pPr>
            <a:r>
              <a:t>What will this patient actually implement?</a:t>
            </a:r>
          </a:p>
          <a:p>
            <a:pPr marL="355600" indent="-355600" defTabSz="355600">
              <a:buSzPct val="100000"/>
              <a:buFont typeface="Helvetica Neue"/>
              <a:buAutoNum type="arabicPeriod" startAt="1"/>
              <a:defRPr sz="2000">
                <a:latin typeface="+mj-lt"/>
                <a:ea typeface="+mj-ea"/>
                <a:cs typeface="+mj-cs"/>
                <a:sym typeface="Helvetica Neue"/>
              </a:defRPr>
            </a:pPr>
            <a:r>
              <a:t>What can wait until the next visit?</a:t>
            </a:r>
          </a:p>
        </p:txBody>
      </p:sp>
      <p:sp>
        <p:nvSpPr>
          <p:cNvPr id="273" name="TextBox 3"/>
          <p:cNvSpPr txBox="1"/>
          <p:nvPr/>
        </p:nvSpPr>
        <p:spPr>
          <a:xfrm>
            <a:off x="1552107" y="207050"/>
            <a:ext cx="9087786" cy="6375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3600">
                <a:solidFill>
                  <a:srgbClr val="163E64"/>
                </a:solidFill>
              </a:defRPr>
            </a:lvl1pPr>
          </a:lstStyle>
          <a:p>
            <a:pPr/>
            <a:r>
              <a:t>Five Questions to Ask</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7" name="Picture 2" descr="Picture 2"/>
          <p:cNvPicPr>
            <a:picLocks noChangeAspect="1"/>
          </p:cNvPicPr>
          <p:nvPr/>
        </p:nvPicPr>
        <p:blipFill>
          <a:blip r:embed="rId3">
            <a:extLst/>
          </a:blip>
          <a:srcRect l="0" t="13593" r="0" b="13591"/>
          <a:stretch>
            <a:fillRect/>
          </a:stretch>
        </p:blipFill>
        <p:spPr>
          <a:xfrm>
            <a:off x="0" y="347606"/>
            <a:ext cx="12192000" cy="6858004"/>
          </a:xfrm>
          <a:prstGeom prst="rect">
            <a:avLst/>
          </a:prstGeom>
          <a:ln w="12700">
            <a:miter lim="400000"/>
          </a:ln>
        </p:spPr>
      </p:pic>
      <p:pic>
        <p:nvPicPr>
          <p:cNvPr id="278" name="Picture 12" descr="Picture 12"/>
          <p:cNvPicPr>
            <a:picLocks noChangeAspect="1"/>
          </p:cNvPicPr>
          <p:nvPr/>
        </p:nvPicPr>
        <p:blipFill>
          <a:blip r:embed="rId4">
            <a:extLst/>
          </a:blip>
          <a:stretch>
            <a:fillRect/>
          </a:stretch>
        </p:blipFill>
        <p:spPr>
          <a:xfrm>
            <a:off x="10949044" y="5869468"/>
            <a:ext cx="955944" cy="736078"/>
          </a:xfrm>
          <a:prstGeom prst="rect">
            <a:avLst/>
          </a:prstGeom>
          <a:ln w="12700">
            <a:miter lim="400000"/>
          </a:ln>
        </p:spPr>
      </p:pic>
      <p:sp>
        <p:nvSpPr>
          <p:cNvPr id="279" name="TextBox 2"/>
          <p:cNvSpPr txBox="1"/>
          <p:nvPr/>
        </p:nvSpPr>
        <p:spPr>
          <a:xfrm>
            <a:off x="1202692" y="2307338"/>
            <a:ext cx="9606376" cy="254812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p>
            <a:pPr algn="ctr">
              <a:defRPr b="1" sz="2000">
                <a:latin typeface="+mj-lt"/>
                <a:ea typeface="+mj-ea"/>
                <a:cs typeface="+mj-cs"/>
                <a:sym typeface="Helvetica Neue"/>
              </a:defRPr>
            </a:pPr>
            <a:r>
              <a:t>TECHNOLOGY CAN</a:t>
            </a:r>
          </a:p>
          <a:p>
            <a:pPr algn="ctr">
              <a:defRPr sz="2000">
                <a:latin typeface="+mj-lt"/>
                <a:ea typeface="+mj-ea"/>
                <a:cs typeface="+mj-cs"/>
                <a:sym typeface="Helvetica Neue"/>
              </a:defRPr>
            </a:pPr>
            <a:r>
              <a:t>Collect data • Organize information • Summarize research</a:t>
            </a:r>
          </a:p>
          <a:p>
            <a:pPr>
              <a:defRPr sz="2000">
                <a:latin typeface="+mj-lt"/>
                <a:ea typeface="+mj-ea"/>
                <a:cs typeface="+mj-cs"/>
                <a:sym typeface="Helvetica Neue"/>
              </a:defRPr>
            </a:pPr>
          </a:p>
          <a:p>
            <a:pPr algn="ctr">
              <a:defRPr b="1" sz="2000">
                <a:latin typeface="+mj-lt"/>
                <a:ea typeface="+mj-ea"/>
                <a:cs typeface="+mj-cs"/>
                <a:sym typeface="Helvetica Neue"/>
              </a:defRPr>
            </a:pPr>
            <a:r>
              <a:t>GREAT CLINICIANS PROVIDE</a:t>
            </a:r>
          </a:p>
          <a:p>
            <a:pPr algn="ctr">
              <a:defRPr sz="2000">
                <a:latin typeface="+mj-lt"/>
                <a:ea typeface="+mj-ea"/>
                <a:cs typeface="+mj-cs"/>
                <a:sym typeface="Helvetica Neue"/>
              </a:defRPr>
            </a:pPr>
            <a:r>
              <a:t>Context • Communication • Prioritization</a:t>
            </a:r>
          </a:p>
          <a:p>
            <a:pPr algn="ctr">
              <a:defRPr sz="2000">
                <a:latin typeface="+mj-lt"/>
                <a:ea typeface="+mj-ea"/>
                <a:cs typeface="+mj-cs"/>
                <a:sym typeface="Helvetica Neue"/>
              </a:defRPr>
            </a:pPr>
            <a:r>
              <a:t>Sequencing • Coaching • Clinical judgment</a:t>
            </a:r>
          </a:p>
          <a:p>
            <a:pPr>
              <a:defRPr sz="2000">
                <a:latin typeface="+mj-lt"/>
                <a:ea typeface="+mj-ea"/>
                <a:cs typeface="+mj-cs"/>
                <a:sym typeface="Helvetica Neue"/>
              </a:defRPr>
            </a:pPr>
          </a:p>
          <a:p>
            <a:pPr algn="ctr">
              <a:defRPr sz="2000">
                <a:latin typeface="+mj-lt"/>
                <a:ea typeface="+mj-ea"/>
                <a:cs typeface="+mj-cs"/>
                <a:sym typeface="Helvetica Neue"/>
              </a:defRPr>
            </a:pPr>
            <a:r>
              <a:t>TECHNOLOGY INFORMS. CLINICIANS TRANSFORM.</a:t>
            </a:r>
          </a:p>
        </p:txBody>
      </p:sp>
      <p:sp>
        <p:nvSpPr>
          <p:cNvPr id="280" name="TextBox 3"/>
          <p:cNvSpPr txBox="1"/>
          <p:nvPr/>
        </p:nvSpPr>
        <p:spPr>
          <a:xfrm>
            <a:off x="1552107" y="207050"/>
            <a:ext cx="9087785" cy="6375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3600">
                <a:solidFill>
                  <a:srgbClr val="163E64"/>
                </a:solidFill>
              </a:defRPr>
            </a:lvl1pPr>
          </a:lstStyle>
          <a:p>
            <a:pPr/>
            <a:r>
              <a:t>The New Role of the Practitioner</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4" name="Picture 2" descr="Picture 2"/>
          <p:cNvPicPr>
            <a:picLocks noChangeAspect="1"/>
          </p:cNvPicPr>
          <p:nvPr/>
        </p:nvPicPr>
        <p:blipFill>
          <a:blip r:embed="rId3">
            <a:extLst/>
          </a:blip>
          <a:srcRect l="0" t="13593" r="0" b="13591"/>
          <a:stretch>
            <a:fillRect/>
          </a:stretch>
        </p:blipFill>
        <p:spPr>
          <a:xfrm>
            <a:off x="0" y="347606"/>
            <a:ext cx="12192000" cy="6858004"/>
          </a:xfrm>
          <a:prstGeom prst="rect">
            <a:avLst/>
          </a:prstGeom>
          <a:ln w="12700">
            <a:miter lim="400000"/>
          </a:ln>
        </p:spPr>
      </p:pic>
      <p:pic>
        <p:nvPicPr>
          <p:cNvPr id="285" name="Picture 12" descr="Picture 12"/>
          <p:cNvPicPr>
            <a:picLocks noChangeAspect="1"/>
          </p:cNvPicPr>
          <p:nvPr/>
        </p:nvPicPr>
        <p:blipFill>
          <a:blip r:embed="rId4">
            <a:extLst/>
          </a:blip>
          <a:stretch>
            <a:fillRect/>
          </a:stretch>
        </p:blipFill>
        <p:spPr>
          <a:xfrm>
            <a:off x="10949044" y="5869468"/>
            <a:ext cx="955944" cy="736078"/>
          </a:xfrm>
          <a:prstGeom prst="rect">
            <a:avLst/>
          </a:prstGeom>
          <a:ln w="12700">
            <a:miter lim="400000"/>
          </a:ln>
        </p:spPr>
      </p:pic>
      <p:sp>
        <p:nvSpPr>
          <p:cNvPr id="286" name="TextBox 2"/>
          <p:cNvSpPr txBox="1"/>
          <p:nvPr/>
        </p:nvSpPr>
        <p:spPr>
          <a:xfrm>
            <a:off x="1758905" y="1862837"/>
            <a:ext cx="8674190" cy="313232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p>
            <a:pPr>
              <a:defRPr sz="2000">
                <a:latin typeface="+mj-lt"/>
                <a:ea typeface="+mj-ea"/>
                <a:cs typeface="+mj-cs"/>
                <a:sym typeface="Helvetica Neue"/>
              </a:defRPr>
            </a:pPr>
            <a:r>
              <a:t>Why our process works:</a:t>
            </a:r>
          </a:p>
          <a:p>
            <a:pPr>
              <a:defRPr sz="2000">
                <a:latin typeface="+mj-lt"/>
                <a:ea typeface="+mj-ea"/>
                <a:cs typeface="+mj-cs"/>
                <a:sym typeface="Helvetica Neue"/>
              </a:defRPr>
            </a:pPr>
          </a:p>
          <a:p>
            <a:pPr>
              <a:defRPr sz="2000">
                <a:latin typeface="+mj-lt"/>
                <a:ea typeface="+mj-ea"/>
                <a:cs typeface="+mj-cs"/>
                <a:sym typeface="Helvetica Neue"/>
              </a:defRPr>
            </a:pPr>
            <a:r>
              <a:t>• Comprehensive intake</a:t>
            </a:r>
          </a:p>
          <a:p>
            <a:pPr>
              <a:defRPr sz="2000">
                <a:latin typeface="+mj-lt"/>
                <a:ea typeface="+mj-ea"/>
                <a:cs typeface="+mj-cs"/>
                <a:sym typeface="Helvetica Neue"/>
              </a:defRPr>
            </a:pPr>
            <a:r>
              <a:t>• Thoughtful interpretation</a:t>
            </a:r>
          </a:p>
          <a:p>
            <a:pPr>
              <a:defRPr sz="2000">
                <a:latin typeface="+mj-lt"/>
                <a:ea typeface="+mj-ea"/>
                <a:cs typeface="+mj-cs"/>
                <a:sym typeface="Helvetica Neue"/>
              </a:defRPr>
            </a:pPr>
            <a:r>
              <a:t>• Personalized sequencing</a:t>
            </a:r>
          </a:p>
          <a:p>
            <a:pPr>
              <a:defRPr sz="2000">
                <a:latin typeface="+mj-lt"/>
                <a:ea typeface="+mj-ea"/>
                <a:cs typeface="+mj-cs"/>
                <a:sym typeface="Helvetica Neue"/>
              </a:defRPr>
            </a:pPr>
            <a:r>
              <a:t>• Layered education</a:t>
            </a:r>
          </a:p>
          <a:p>
            <a:pPr>
              <a:defRPr sz="2000">
                <a:latin typeface="+mj-lt"/>
                <a:ea typeface="+mj-ea"/>
                <a:cs typeface="+mj-cs"/>
                <a:sym typeface="Helvetica Neue"/>
              </a:defRPr>
            </a:pPr>
            <a:r>
              <a:t>• Ongoing accountability</a:t>
            </a:r>
          </a:p>
          <a:p>
            <a:pPr>
              <a:defRPr sz="2000">
                <a:latin typeface="+mj-lt"/>
                <a:ea typeface="+mj-ea"/>
                <a:cs typeface="+mj-cs"/>
                <a:sym typeface="Helvetica Neue"/>
              </a:defRPr>
            </a:pPr>
          </a:p>
          <a:p>
            <a:pPr algn="ctr">
              <a:defRPr sz="2000">
                <a:latin typeface="+mj-lt"/>
                <a:ea typeface="+mj-ea"/>
                <a:cs typeface="+mj-cs"/>
                <a:sym typeface="Helvetica Neue"/>
              </a:defRPr>
            </a:pPr>
            <a:r>
              <a:t>OUR GOAL ISN'T TO GIVE PATIENTS MORE INFORMATION.</a:t>
            </a:r>
          </a:p>
          <a:p>
            <a:pPr algn="ctr">
              <a:defRPr sz="2000">
                <a:latin typeface="+mj-lt"/>
                <a:ea typeface="+mj-ea"/>
                <a:cs typeface="+mj-cs"/>
                <a:sym typeface="Helvetica Neue"/>
              </a:defRPr>
            </a:pPr>
            <a:r>
              <a:t>IT'S TO HELP THEM SUCCEED.</a:t>
            </a:r>
          </a:p>
        </p:txBody>
      </p:sp>
      <p:sp>
        <p:nvSpPr>
          <p:cNvPr id="287" name="TextBox 3"/>
          <p:cNvSpPr txBox="1"/>
          <p:nvPr/>
        </p:nvSpPr>
        <p:spPr>
          <a:xfrm>
            <a:off x="1552107" y="207050"/>
            <a:ext cx="9087785" cy="6375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3600">
                <a:solidFill>
                  <a:srgbClr val="163E64"/>
                </a:solidFill>
              </a:defRPr>
            </a:lvl1pPr>
          </a:lstStyle>
          <a:p>
            <a:pPr/>
            <a:r>
              <a:t>The Clinical Consulting Team</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1" name="Picture 2" descr="Picture 2"/>
          <p:cNvPicPr>
            <a:picLocks noChangeAspect="1"/>
          </p:cNvPicPr>
          <p:nvPr/>
        </p:nvPicPr>
        <p:blipFill>
          <a:blip r:embed="rId2">
            <a:extLst/>
          </a:blip>
          <a:srcRect l="0" t="13593" r="0" b="13590"/>
          <a:stretch>
            <a:fillRect/>
          </a:stretch>
        </p:blipFill>
        <p:spPr>
          <a:xfrm>
            <a:off x="0" y="347606"/>
            <a:ext cx="12192000" cy="6858004"/>
          </a:xfrm>
          <a:prstGeom prst="rect">
            <a:avLst/>
          </a:prstGeom>
          <a:ln w="12700">
            <a:miter lim="400000"/>
          </a:ln>
        </p:spPr>
      </p:pic>
      <p:pic>
        <p:nvPicPr>
          <p:cNvPr id="292" name="Picture 12" descr="Picture 12"/>
          <p:cNvPicPr>
            <a:picLocks noChangeAspect="1"/>
          </p:cNvPicPr>
          <p:nvPr/>
        </p:nvPicPr>
        <p:blipFill>
          <a:blip r:embed="rId3">
            <a:extLst/>
          </a:blip>
          <a:stretch>
            <a:fillRect/>
          </a:stretch>
        </p:blipFill>
        <p:spPr>
          <a:xfrm>
            <a:off x="10949044" y="5869468"/>
            <a:ext cx="955944" cy="736078"/>
          </a:xfrm>
          <a:prstGeom prst="rect">
            <a:avLst/>
          </a:prstGeom>
          <a:ln w="12700">
            <a:miter lim="400000"/>
          </a:ln>
        </p:spPr>
      </p:pic>
      <p:sp>
        <p:nvSpPr>
          <p:cNvPr id="293" name="TextBox 2"/>
          <p:cNvSpPr txBox="1"/>
          <p:nvPr/>
        </p:nvSpPr>
        <p:spPr>
          <a:xfrm>
            <a:off x="1758905" y="1697737"/>
            <a:ext cx="8674190" cy="346252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p>
            <a:pPr defTabSz="355600">
              <a:defRPr b="1" sz="2000">
                <a:latin typeface="+mj-lt"/>
                <a:ea typeface="+mj-ea"/>
                <a:cs typeface="+mj-cs"/>
                <a:sym typeface="Helvetica Neue"/>
              </a:defRPr>
            </a:pPr>
            <a:r>
              <a:t>Patients don't need:</a:t>
            </a:r>
          </a:p>
          <a:p>
            <a:pPr marL="200526" indent="-200526" defTabSz="355600">
              <a:buSzPct val="100000"/>
              <a:buChar char="•"/>
              <a:defRPr sz="2000">
                <a:latin typeface="+mj-lt"/>
                <a:ea typeface="+mj-ea"/>
                <a:cs typeface="+mj-cs"/>
                <a:sym typeface="Helvetica Neue"/>
              </a:defRPr>
            </a:pPr>
            <a:r>
              <a:t>More information</a:t>
            </a:r>
          </a:p>
          <a:p>
            <a:pPr marL="200526" indent="-200526" defTabSz="355600">
              <a:buSzPct val="100000"/>
              <a:buChar char="•"/>
              <a:defRPr sz="2000">
                <a:latin typeface="+mj-lt"/>
                <a:ea typeface="+mj-ea"/>
                <a:cs typeface="+mj-cs"/>
                <a:sym typeface="Helvetica Neue"/>
              </a:defRPr>
            </a:pPr>
            <a:r>
              <a:t>More supplements</a:t>
            </a:r>
          </a:p>
          <a:p>
            <a:pPr marL="200526" indent="-200526" defTabSz="355600">
              <a:buSzPct val="100000"/>
              <a:buChar char="•"/>
              <a:defRPr sz="2000">
                <a:latin typeface="+mj-lt"/>
                <a:ea typeface="+mj-ea"/>
                <a:cs typeface="+mj-cs"/>
                <a:sym typeface="Helvetica Neue"/>
              </a:defRPr>
            </a:pPr>
            <a:r>
              <a:t>More protocols</a:t>
            </a:r>
          </a:p>
          <a:p>
            <a:pPr defTabSz="355600">
              <a:defRPr sz="2000">
                <a:latin typeface="+mj-lt"/>
                <a:ea typeface="+mj-ea"/>
                <a:cs typeface="+mj-cs"/>
                <a:sym typeface="Helvetica Neue"/>
              </a:defRPr>
            </a:pPr>
          </a:p>
          <a:p>
            <a:pPr defTabSz="355600">
              <a:defRPr b="1" sz="2000">
                <a:latin typeface="+mj-lt"/>
                <a:ea typeface="+mj-ea"/>
                <a:cs typeface="+mj-cs"/>
                <a:sym typeface="Helvetica Neue"/>
              </a:defRPr>
            </a:pPr>
            <a:r>
              <a:t>Patients need:</a:t>
            </a:r>
          </a:p>
          <a:p>
            <a:pPr marL="200526" indent="-200526" defTabSz="355600">
              <a:buSzPct val="100000"/>
              <a:buChar char="•"/>
              <a:defRPr sz="2000">
                <a:latin typeface="+mj-lt"/>
                <a:ea typeface="+mj-ea"/>
                <a:cs typeface="+mj-cs"/>
                <a:sym typeface="Helvetica Neue"/>
              </a:defRPr>
            </a:pPr>
            <a:r>
              <a:t>Clarity</a:t>
            </a:r>
          </a:p>
          <a:p>
            <a:pPr marL="200526" indent="-200526" defTabSz="355600">
              <a:buSzPct val="100000"/>
              <a:buChar char="•"/>
              <a:defRPr sz="2000">
                <a:latin typeface="+mj-lt"/>
                <a:ea typeface="+mj-ea"/>
                <a:cs typeface="+mj-cs"/>
                <a:sym typeface="Helvetica Neue"/>
              </a:defRPr>
            </a:pPr>
            <a:r>
              <a:t>Understanding</a:t>
            </a:r>
          </a:p>
          <a:p>
            <a:pPr marL="200526" indent="-200526" defTabSz="355600">
              <a:buSzPct val="100000"/>
              <a:buChar char="•"/>
              <a:defRPr sz="2000">
                <a:latin typeface="+mj-lt"/>
                <a:ea typeface="+mj-ea"/>
                <a:cs typeface="+mj-cs"/>
                <a:sym typeface="Helvetica Neue"/>
              </a:defRPr>
            </a:pPr>
            <a:r>
              <a:t>Priorities</a:t>
            </a:r>
          </a:p>
          <a:p>
            <a:pPr marL="200526" indent="-200526" defTabSz="355600">
              <a:buSzPct val="100000"/>
              <a:buChar char="•"/>
              <a:defRPr sz="2000">
                <a:latin typeface="+mj-lt"/>
                <a:ea typeface="+mj-ea"/>
                <a:cs typeface="+mj-cs"/>
                <a:sym typeface="Helvetica Neue"/>
              </a:defRPr>
            </a:pPr>
            <a:r>
              <a:t>A plan they can implement</a:t>
            </a:r>
          </a:p>
          <a:p>
            <a:pPr marL="200526" indent="-200526" defTabSz="355600">
              <a:buSzPct val="100000"/>
              <a:buChar char="•"/>
              <a:defRPr sz="2000">
                <a:latin typeface="+mj-lt"/>
                <a:ea typeface="+mj-ea"/>
                <a:cs typeface="+mj-cs"/>
                <a:sym typeface="Helvetica Neue"/>
              </a:defRPr>
            </a:pPr>
            <a:r>
              <a:t>Someone to guide them</a:t>
            </a:r>
          </a:p>
        </p:txBody>
      </p:sp>
      <p:sp>
        <p:nvSpPr>
          <p:cNvPr id="294" name="TextBox 3"/>
          <p:cNvSpPr txBox="1"/>
          <p:nvPr/>
        </p:nvSpPr>
        <p:spPr>
          <a:xfrm>
            <a:off x="1552107" y="207050"/>
            <a:ext cx="9087786" cy="6375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3600">
                <a:solidFill>
                  <a:srgbClr val="163E64"/>
                </a:solidFill>
              </a:defRPr>
            </a:lvl1pPr>
          </a:lstStyle>
          <a:p>
            <a:pPr/>
            <a:r>
              <a:t>Beyond the Data - Final Thoughts</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6" name="ChatGPT Image Jan 12, 2026, 10_58_27 PM.png" descr="ChatGPT Image Jan 12, 2026, 10_58_27 PM.png"/>
          <p:cNvPicPr>
            <a:picLocks noChangeAspect="1"/>
          </p:cNvPicPr>
          <p:nvPr/>
        </p:nvPicPr>
        <p:blipFill>
          <a:blip r:embed="rId3">
            <a:alphaModFix amt="59523"/>
            <a:extLst/>
          </a:blip>
          <a:stretch>
            <a:fillRect/>
          </a:stretch>
        </p:blipFill>
        <p:spPr>
          <a:xfrm>
            <a:off x="-41368" y="-205911"/>
            <a:ext cx="12274737" cy="8183158"/>
          </a:xfrm>
          <a:prstGeom prst="rect">
            <a:avLst/>
          </a:prstGeom>
          <a:ln w="12700">
            <a:miter lim="400000"/>
          </a:ln>
        </p:spPr>
      </p:pic>
      <p:pic>
        <p:nvPicPr>
          <p:cNvPr id="297" name="Picture 1" descr="Picture 1"/>
          <p:cNvPicPr>
            <a:picLocks noChangeAspect="1"/>
          </p:cNvPicPr>
          <p:nvPr/>
        </p:nvPicPr>
        <p:blipFill>
          <a:blip r:embed="rId4">
            <a:extLst/>
          </a:blip>
          <a:stretch>
            <a:fillRect/>
          </a:stretch>
        </p:blipFill>
        <p:spPr>
          <a:xfrm>
            <a:off x="10949044" y="5869468"/>
            <a:ext cx="955944" cy="736078"/>
          </a:xfrm>
          <a:prstGeom prst="rect">
            <a:avLst/>
          </a:prstGeom>
          <a:ln w="12700">
            <a:miter lim="400000"/>
          </a:ln>
        </p:spPr>
      </p:pic>
      <p:sp>
        <p:nvSpPr>
          <p:cNvPr id="298" name="TextBox 2"/>
          <p:cNvSpPr txBox="1"/>
          <p:nvPr/>
        </p:nvSpPr>
        <p:spPr>
          <a:xfrm>
            <a:off x="933691" y="2354580"/>
            <a:ext cx="10324618" cy="21488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p>
            <a:pPr algn="ctr">
              <a:defRPr sz="2000">
                <a:solidFill>
                  <a:srgbClr val="163E64"/>
                </a:solidFill>
                <a:latin typeface="Avenir Black"/>
                <a:ea typeface="Avenir Black"/>
                <a:cs typeface="Avenir Black"/>
                <a:sym typeface="Avenir Black"/>
              </a:defRPr>
            </a:pPr>
            <a:r>
              <a:t>Technology helps us collect information.</a:t>
            </a:r>
          </a:p>
          <a:p>
            <a:pPr algn="ctr">
              <a:defRPr sz="2000">
                <a:solidFill>
                  <a:srgbClr val="163E64"/>
                </a:solidFill>
                <a:latin typeface="Avenir Black"/>
                <a:ea typeface="Avenir Black"/>
                <a:cs typeface="Avenir Black"/>
                <a:sym typeface="Avenir Black"/>
              </a:defRPr>
            </a:pPr>
            <a:r>
              <a:t>Conversation helps us discover the story.</a:t>
            </a:r>
          </a:p>
          <a:p>
            <a:pPr algn="ctr">
              <a:defRPr sz="2000">
                <a:solidFill>
                  <a:srgbClr val="163E64"/>
                </a:solidFill>
                <a:latin typeface="Avenir Black"/>
                <a:ea typeface="Avenir Black"/>
                <a:cs typeface="Avenir Black"/>
                <a:sym typeface="Avenir Black"/>
              </a:defRPr>
            </a:pPr>
            <a:r>
              <a:t>Clinical judgment helps us decide what to do next.</a:t>
            </a:r>
          </a:p>
          <a:p>
            <a:pPr algn="ctr">
              <a:defRPr sz="2000">
                <a:solidFill>
                  <a:srgbClr val="163E64"/>
                </a:solidFill>
                <a:latin typeface="Avenir Black"/>
                <a:ea typeface="Avenir Black"/>
                <a:cs typeface="Avenir Black"/>
                <a:sym typeface="Avenir Black"/>
              </a:defRPr>
            </a:pPr>
          </a:p>
          <a:p>
            <a:pPr algn="ctr">
              <a:defRPr sz="2000">
                <a:solidFill>
                  <a:srgbClr val="163E64"/>
                </a:solidFill>
                <a:latin typeface="Avenir Black"/>
                <a:ea typeface="Avenir Black"/>
                <a:cs typeface="Avenir Black"/>
                <a:sym typeface="Avenir Black"/>
              </a:defRPr>
            </a:pPr>
            <a:r>
              <a:t>Patients don't need to know everything today.</a:t>
            </a:r>
          </a:p>
          <a:p>
            <a:pPr algn="ctr">
              <a:defRPr sz="2000">
                <a:solidFill>
                  <a:srgbClr val="163E64"/>
                </a:solidFill>
                <a:latin typeface="Avenir Black"/>
                <a:ea typeface="Avenir Black"/>
                <a:cs typeface="Avenir Black"/>
                <a:sym typeface="Avenir Black"/>
              </a:defRPr>
            </a:pPr>
            <a:r>
              <a:t>They need to know the next right step.</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2" name="Picture 3" descr="Picture 3"/>
          <p:cNvPicPr>
            <a:picLocks noChangeAspect="1"/>
          </p:cNvPicPr>
          <p:nvPr/>
        </p:nvPicPr>
        <p:blipFill>
          <a:blip r:embed="rId2">
            <a:extLst/>
          </a:blip>
          <a:stretch>
            <a:fillRect/>
          </a:stretch>
        </p:blipFill>
        <p:spPr>
          <a:xfrm>
            <a:off x="4921250" y="2883502"/>
            <a:ext cx="2349500" cy="2349501"/>
          </a:xfrm>
          <a:prstGeom prst="rect">
            <a:avLst/>
          </a:prstGeom>
          <a:ln w="12700">
            <a:miter lim="400000"/>
          </a:ln>
        </p:spPr>
      </p:pic>
      <p:sp>
        <p:nvSpPr>
          <p:cNvPr id="303" name="TextBox 5"/>
          <p:cNvSpPr txBox="1"/>
          <p:nvPr/>
        </p:nvSpPr>
        <p:spPr>
          <a:xfrm>
            <a:off x="2410205" y="1094192"/>
            <a:ext cx="7371589" cy="7899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sz="4000">
                <a:solidFill>
                  <a:srgbClr val="2E75B6"/>
                </a:solidFill>
                <a:latin typeface="Avenir Heavy"/>
                <a:ea typeface="Avenir Heavy"/>
                <a:cs typeface="Avenir Heavy"/>
                <a:sym typeface="Avenir Heavy"/>
              </a:defRPr>
            </a:lvl1pPr>
          </a:lstStyle>
          <a:p>
            <a:pPr/>
            <a:r>
              <a:t>We Want to Hear from You!</a:t>
            </a:r>
          </a:p>
        </p:txBody>
      </p:sp>
      <p:sp>
        <p:nvSpPr>
          <p:cNvPr id="304" name="TextBox 6"/>
          <p:cNvSpPr txBox="1"/>
          <p:nvPr/>
        </p:nvSpPr>
        <p:spPr>
          <a:xfrm>
            <a:off x="933691" y="5358215"/>
            <a:ext cx="10324618" cy="5105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sz="2400">
                <a:solidFill>
                  <a:srgbClr val="39A993"/>
                </a:solidFill>
                <a:latin typeface="Avenir Light"/>
                <a:ea typeface="Avenir Light"/>
                <a:cs typeface="Avenir Light"/>
                <a:sym typeface="Avenir Light"/>
              </a:defRPr>
            </a:lvl1pPr>
          </a:lstStyle>
          <a:p>
            <a:pPr/>
            <a:r>
              <a:t>biogenetix.com/survey</a:t>
            </a:r>
          </a:p>
        </p:txBody>
      </p:sp>
      <p:sp>
        <p:nvSpPr>
          <p:cNvPr id="305" name="TextBox 8"/>
          <p:cNvSpPr txBox="1"/>
          <p:nvPr/>
        </p:nvSpPr>
        <p:spPr>
          <a:xfrm>
            <a:off x="933691" y="1927292"/>
            <a:ext cx="10324618" cy="9296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sz="2400">
                <a:solidFill>
                  <a:srgbClr val="39A993"/>
                </a:solidFill>
                <a:latin typeface="Avenir Book"/>
                <a:ea typeface="Avenir Book"/>
                <a:cs typeface="Avenir Book"/>
                <a:sym typeface="Avenir Book"/>
              </a:defRPr>
            </a:pPr>
            <a:r>
              <a:t>Give us your Casual Friday feedback </a:t>
            </a:r>
            <a:br/>
            <a:r>
              <a:t>with this short 5-question survey.</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7" name="Picture 2" descr="Picture 2"/>
          <p:cNvPicPr>
            <a:picLocks noChangeAspect="1"/>
          </p:cNvPicPr>
          <p:nvPr/>
        </p:nvPicPr>
        <p:blipFill>
          <a:blip r:embed="rId3">
            <a:extLst/>
          </a:blip>
          <a:srcRect l="0" t="13593" r="0" b="13591"/>
          <a:stretch>
            <a:fillRect/>
          </a:stretch>
        </p:blipFill>
        <p:spPr>
          <a:xfrm>
            <a:off x="0" y="231737"/>
            <a:ext cx="12192000" cy="6858004"/>
          </a:xfrm>
          <a:prstGeom prst="rect">
            <a:avLst/>
          </a:prstGeom>
          <a:ln w="12700">
            <a:miter lim="400000"/>
          </a:ln>
        </p:spPr>
      </p:pic>
      <p:pic>
        <p:nvPicPr>
          <p:cNvPr id="138" name="Picture 12" descr="Picture 12"/>
          <p:cNvPicPr>
            <a:picLocks noChangeAspect="1"/>
          </p:cNvPicPr>
          <p:nvPr/>
        </p:nvPicPr>
        <p:blipFill>
          <a:blip r:embed="rId4">
            <a:extLst/>
          </a:blip>
          <a:stretch>
            <a:fillRect/>
          </a:stretch>
        </p:blipFill>
        <p:spPr>
          <a:xfrm>
            <a:off x="10949044" y="5869468"/>
            <a:ext cx="955944" cy="736078"/>
          </a:xfrm>
          <a:prstGeom prst="rect">
            <a:avLst/>
          </a:prstGeom>
          <a:ln w="12700">
            <a:miter lim="400000"/>
          </a:ln>
        </p:spPr>
      </p:pic>
      <p:sp>
        <p:nvSpPr>
          <p:cNvPr id="139" name="TextBox 2"/>
          <p:cNvSpPr txBox="1"/>
          <p:nvPr/>
        </p:nvSpPr>
        <p:spPr>
          <a:xfrm>
            <a:off x="1090419" y="2637538"/>
            <a:ext cx="10011162" cy="160832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p>
            <a:pPr marL="513644" indent="-513644" defTabSz="355600">
              <a:buSzPct val="100000"/>
              <a:buFont typeface="Menlo Regular"/>
              <a:buChar char="•"/>
              <a:defRPr sz="2000">
                <a:latin typeface="+mj-lt"/>
                <a:ea typeface="+mj-ea"/>
                <a:cs typeface="+mj-cs"/>
                <a:sym typeface="Helvetica Neue"/>
              </a:defRPr>
            </a:pPr>
            <a:r>
              <a:t>We have more health information than ever before.</a:t>
            </a:r>
          </a:p>
          <a:p>
            <a:pPr marL="513644" indent="-513644" defTabSz="355600">
              <a:buSzPct val="100000"/>
              <a:buFont typeface="Menlo Regular"/>
              <a:buChar char="•"/>
              <a:defRPr sz="2000">
                <a:latin typeface="+mj-lt"/>
                <a:ea typeface="+mj-ea"/>
                <a:cs typeface="+mj-cs"/>
                <a:sym typeface="Helvetica Neue"/>
              </a:defRPr>
            </a:pPr>
            <a:r>
              <a:t>AI, wearables, lab software and social media have changed healthcare.</a:t>
            </a:r>
          </a:p>
          <a:p>
            <a:pPr marL="513644" indent="-513644" defTabSz="355600">
              <a:buSzPct val="100000"/>
              <a:buFont typeface="Menlo Regular"/>
              <a:buChar char="•"/>
              <a:defRPr sz="2000">
                <a:latin typeface="+mj-lt"/>
                <a:ea typeface="+mj-ea"/>
                <a:cs typeface="+mj-cs"/>
                <a:sym typeface="Helvetica Neue"/>
              </a:defRPr>
            </a:pPr>
            <a:r>
              <a:t>The challenge is no longer finding information.</a:t>
            </a:r>
          </a:p>
          <a:p>
            <a:pPr marL="513644" indent="-513644" defTabSz="355600">
              <a:buSzPct val="100000"/>
              <a:buFont typeface="Menlo Regular"/>
              <a:buChar char="•"/>
              <a:defRPr sz="2000">
                <a:latin typeface="+mj-lt"/>
                <a:ea typeface="+mj-ea"/>
                <a:cs typeface="+mj-cs"/>
                <a:sym typeface="Helvetica Neue"/>
              </a:defRPr>
            </a:pPr>
            <a:r>
              <a:t>The challenge is helping patients understand what matters most.</a:t>
            </a:r>
          </a:p>
          <a:p>
            <a:pPr marL="513644" indent="-513644" defTabSz="355600">
              <a:buSzPct val="100000"/>
              <a:buFont typeface="Menlo Regular"/>
              <a:buChar char="•"/>
              <a:defRPr sz="2000">
                <a:latin typeface="+mj-lt"/>
                <a:ea typeface="+mj-ea"/>
                <a:cs typeface="+mj-cs"/>
                <a:sym typeface="Helvetica Neue"/>
              </a:defRPr>
            </a:pPr>
            <a:r>
              <a:t>Great clinicians are becoming guides rather than information providers.</a:t>
            </a:r>
          </a:p>
        </p:txBody>
      </p:sp>
      <p:sp>
        <p:nvSpPr>
          <p:cNvPr id="140" name="TextBox 3"/>
          <p:cNvSpPr txBox="1"/>
          <p:nvPr/>
        </p:nvSpPr>
        <p:spPr>
          <a:xfrm>
            <a:off x="1552107" y="207050"/>
            <a:ext cx="9087785" cy="11836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3600">
                <a:solidFill>
                  <a:srgbClr val="163E64"/>
                </a:solidFill>
              </a:defRPr>
            </a:lvl1pPr>
          </a:lstStyle>
          <a:p>
            <a:pPr/>
            <a:r>
              <a:t>Why Better Conversations Create Better Outcomes</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4" name="Picture 2" descr="Picture 2"/>
          <p:cNvPicPr>
            <a:picLocks noChangeAspect="1"/>
          </p:cNvPicPr>
          <p:nvPr/>
        </p:nvPicPr>
        <p:blipFill>
          <a:blip r:embed="rId3">
            <a:extLst/>
          </a:blip>
          <a:srcRect l="0" t="13593" r="0" b="13590"/>
          <a:stretch>
            <a:fillRect/>
          </a:stretch>
        </p:blipFill>
        <p:spPr>
          <a:xfrm>
            <a:off x="0" y="231737"/>
            <a:ext cx="12192000" cy="6858004"/>
          </a:xfrm>
          <a:prstGeom prst="rect">
            <a:avLst/>
          </a:prstGeom>
          <a:ln w="12700">
            <a:miter lim="400000"/>
          </a:ln>
        </p:spPr>
      </p:pic>
      <p:pic>
        <p:nvPicPr>
          <p:cNvPr id="145" name="Picture 12" descr="Picture 12"/>
          <p:cNvPicPr>
            <a:picLocks noChangeAspect="1"/>
          </p:cNvPicPr>
          <p:nvPr/>
        </p:nvPicPr>
        <p:blipFill>
          <a:blip r:embed="rId4">
            <a:extLst/>
          </a:blip>
          <a:stretch>
            <a:fillRect/>
          </a:stretch>
        </p:blipFill>
        <p:spPr>
          <a:xfrm>
            <a:off x="10949044" y="5869468"/>
            <a:ext cx="955944" cy="736078"/>
          </a:xfrm>
          <a:prstGeom prst="rect">
            <a:avLst/>
          </a:prstGeom>
          <a:ln w="12700">
            <a:miter lim="400000"/>
          </a:ln>
        </p:spPr>
      </p:pic>
      <p:sp>
        <p:nvSpPr>
          <p:cNvPr id="146" name="TextBox 2"/>
          <p:cNvSpPr txBox="1"/>
          <p:nvPr/>
        </p:nvSpPr>
        <p:spPr>
          <a:xfrm>
            <a:off x="1090419" y="2094575"/>
            <a:ext cx="10011162" cy="313232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p>
            <a:pPr>
              <a:defRPr sz="2000">
                <a:latin typeface="+mj-lt"/>
                <a:ea typeface="+mj-ea"/>
                <a:cs typeface="+mj-cs"/>
                <a:sym typeface="Helvetica Neue"/>
              </a:defRPr>
            </a:pPr>
            <a:r>
              <a:t>Patients now arrive with:</a:t>
            </a:r>
          </a:p>
          <a:p>
            <a:pPr>
              <a:defRPr sz="2000">
                <a:latin typeface="+mj-lt"/>
                <a:ea typeface="+mj-ea"/>
                <a:cs typeface="+mj-cs"/>
                <a:sym typeface="Helvetica Neue"/>
              </a:defRPr>
            </a:pPr>
          </a:p>
          <a:p>
            <a:pPr>
              <a:defRPr sz="2000">
                <a:latin typeface="+mj-lt"/>
                <a:ea typeface="+mj-ea"/>
                <a:cs typeface="+mj-cs"/>
                <a:sym typeface="Helvetica Neue"/>
              </a:defRPr>
            </a:pPr>
            <a:r>
              <a:t>• AI recommendations</a:t>
            </a:r>
          </a:p>
          <a:p>
            <a:pPr>
              <a:defRPr sz="2000">
                <a:latin typeface="+mj-lt"/>
                <a:ea typeface="+mj-ea"/>
                <a:cs typeface="+mj-cs"/>
                <a:sym typeface="Helvetica Neue"/>
              </a:defRPr>
            </a:pPr>
            <a:r>
              <a:t>• Oura Ring data</a:t>
            </a:r>
          </a:p>
          <a:p>
            <a:pPr>
              <a:defRPr sz="2000">
                <a:latin typeface="+mj-lt"/>
                <a:ea typeface="+mj-ea"/>
                <a:cs typeface="+mj-cs"/>
                <a:sym typeface="Helvetica Neue"/>
              </a:defRPr>
            </a:pPr>
            <a:r>
              <a:t>• Apple Health metrics</a:t>
            </a:r>
          </a:p>
          <a:p>
            <a:pPr>
              <a:defRPr sz="2000">
                <a:latin typeface="+mj-lt"/>
                <a:ea typeface="+mj-ea"/>
                <a:cs typeface="+mj-cs"/>
                <a:sym typeface="Helvetica Neue"/>
              </a:defRPr>
            </a:pPr>
            <a:r>
              <a:t>• Functional lab reports</a:t>
            </a:r>
          </a:p>
          <a:p>
            <a:pPr>
              <a:defRPr sz="2000">
                <a:latin typeface="+mj-lt"/>
                <a:ea typeface="+mj-ea"/>
                <a:cs typeface="+mj-cs"/>
                <a:sym typeface="Helvetica Neue"/>
              </a:defRPr>
            </a:pPr>
            <a:r>
              <a:t>• Social media advice</a:t>
            </a:r>
          </a:p>
          <a:p>
            <a:pPr>
              <a:defRPr sz="2000">
                <a:latin typeface="+mj-lt"/>
                <a:ea typeface="+mj-ea"/>
                <a:cs typeface="+mj-cs"/>
                <a:sym typeface="Helvetica Neue"/>
              </a:defRPr>
            </a:pPr>
            <a:r>
              <a:t>• Endless supplement recommendations</a:t>
            </a:r>
          </a:p>
          <a:p>
            <a:pPr>
              <a:defRPr sz="2000">
                <a:latin typeface="+mj-lt"/>
                <a:ea typeface="+mj-ea"/>
                <a:cs typeface="+mj-cs"/>
                <a:sym typeface="Helvetica Neue"/>
              </a:defRPr>
            </a:pPr>
          </a:p>
          <a:p>
            <a:pPr algn="ctr">
              <a:defRPr sz="2000">
                <a:latin typeface="+mj-lt"/>
                <a:ea typeface="+mj-ea"/>
                <a:cs typeface="+mj-cs"/>
                <a:sym typeface="Helvetica Neue"/>
              </a:defRPr>
            </a:pPr>
            <a:r>
              <a:t>INFORMATION IS EVERYWHERE. CLARITY IS NOT.</a:t>
            </a:r>
          </a:p>
        </p:txBody>
      </p:sp>
      <p:sp>
        <p:nvSpPr>
          <p:cNvPr id="147" name="TextBox 3"/>
          <p:cNvSpPr txBox="1"/>
          <p:nvPr/>
        </p:nvSpPr>
        <p:spPr>
          <a:xfrm>
            <a:off x="1552107" y="207050"/>
            <a:ext cx="9087786" cy="6375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3600">
                <a:solidFill>
                  <a:srgbClr val="163E64"/>
                </a:solidFill>
              </a:defRPr>
            </a:lvl1pPr>
          </a:lstStyle>
          <a:p>
            <a:pPr/>
            <a:r>
              <a:t>Healthcare Has Changed</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1" name="Picture 2" descr="Picture 2"/>
          <p:cNvPicPr>
            <a:picLocks noChangeAspect="1"/>
          </p:cNvPicPr>
          <p:nvPr/>
        </p:nvPicPr>
        <p:blipFill>
          <a:blip r:embed="rId3">
            <a:extLst/>
          </a:blip>
          <a:srcRect l="0" t="13593" r="0" b="13591"/>
          <a:stretch>
            <a:fillRect/>
          </a:stretch>
        </p:blipFill>
        <p:spPr>
          <a:xfrm>
            <a:off x="0" y="270360"/>
            <a:ext cx="12192001" cy="6858004"/>
          </a:xfrm>
          <a:prstGeom prst="rect">
            <a:avLst/>
          </a:prstGeom>
          <a:ln w="12700">
            <a:miter lim="400000"/>
          </a:ln>
        </p:spPr>
      </p:pic>
      <p:pic>
        <p:nvPicPr>
          <p:cNvPr id="152" name="Picture 12" descr="Picture 12"/>
          <p:cNvPicPr>
            <a:picLocks noChangeAspect="1"/>
          </p:cNvPicPr>
          <p:nvPr/>
        </p:nvPicPr>
        <p:blipFill>
          <a:blip r:embed="rId4">
            <a:extLst/>
          </a:blip>
          <a:stretch>
            <a:fillRect/>
          </a:stretch>
        </p:blipFill>
        <p:spPr>
          <a:xfrm>
            <a:off x="10949044" y="5869468"/>
            <a:ext cx="955944" cy="736078"/>
          </a:xfrm>
          <a:prstGeom prst="rect">
            <a:avLst/>
          </a:prstGeom>
          <a:ln w="12700">
            <a:miter lim="400000"/>
          </a:ln>
        </p:spPr>
      </p:pic>
      <p:sp>
        <p:nvSpPr>
          <p:cNvPr id="153" name="TextBox 3"/>
          <p:cNvSpPr txBox="1"/>
          <p:nvPr/>
        </p:nvSpPr>
        <p:spPr>
          <a:xfrm>
            <a:off x="1552107" y="207050"/>
            <a:ext cx="9087785" cy="6375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3600">
                <a:solidFill>
                  <a:srgbClr val="163E64"/>
                </a:solidFill>
              </a:defRPr>
            </a:lvl1pPr>
          </a:lstStyle>
          <a:p>
            <a:pPr/>
            <a:r>
              <a:t>Data Creates Questions</a:t>
            </a:r>
          </a:p>
        </p:txBody>
      </p:sp>
      <p:pic>
        <p:nvPicPr>
          <p:cNvPr id="154" name="ChatGPT Image Aug 3, 2026, 10_44_22 AM.png" descr="ChatGPT Image Aug 3, 2026, 10_44_22 AM.png"/>
          <p:cNvPicPr>
            <a:picLocks noChangeAspect="1"/>
          </p:cNvPicPr>
          <p:nvPr/>
        </p:nvPicPr>
        <p:blipFill>
          <a:blip r:embed="rId5">
            <a:extLst/>
          </a:blip>
          <a:stretch>
            <a:fillRect/>
          </a:stretch>
        </p:blipFill>
        <p:spPr>
          <a:xfrm>
            <a:off x="-1398326" y="1042870"/>
            <a:ext cx="10975531" cy="6177019"/>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8" name="Picture 2" descr="Picture 2"/>
          <p:cNvPicPr>
            <a:picLocks noChangeAspect="1"/>
          </p:cNvPicPr>
          <p:nvPr/>
        </p:nvPicPr>
        <p:blipFill>
          <a:blip r:embed="rId3">
            <a:extLst/>
          </a:blip>
          <a:srcRect l="0" t="13593" r="0" b="13590"/>
          <a:stretch>
            <a:fillRect/>
          </a:stretch>
        </p:blipFill>
        <p:spPr>
          <a:xfrm>
            <a:off x="0" y="347606"/>
            <a:ext cx="12192000" cy="6858004"/>
          </a:xfrm>
          <a:prstGeom prst="rect">
            <a:avLst/>
          </a:prstGeom>
          <a:ln w="12700">
            <a:miter lim="400000"/>
          </a:ln>
        </p:spPr>
      </p:pic>
      <p:pic>
        <p:nvPicPr>
          <p:cNvPr id="159" name="Picture 12" descr="Picture 12"/>
          <p:cNvPicPr>
            <a:picLocks noChangeAspect="1"/>
          </p:cNvPicPr>
          <p:nvPr/>
        </p:nvPicPr>
        <p:blipFill>
          <a:blip r:embed="rId4">
            <a:extLst/>
          </a:blip>
          <a:stretch>
            <a:fillRect/>
          </a:stretch>
        </p:blipFill>
        <p:spPr>
          <a:xfrm>
            <a:off x="10949044" y="5869468"/>
            <a:ext cx="955944" cy="736078"/>
          </a:xfrm>
          <a:prstGeom prst="rect">
            <a:avLst/>
          </a:prstGeom>
          <a:ln w="12700">
            <a:miter lim="400000"/>
          </a:ln>
        </p:spPr>
      </p:pic>
      <p:sp>
        <p:nvSpPr>
          <p:cNvPr id="160" name="TextBox 3"/>
          <p:cNvSpPr txBox="1"/>
          <p:nvPr/>
        </p:nvSpPr>
        <p:spPr>
          <a:xfrm>
            <a:off x="1552107" y="207050"/>
            <a:ext cx="9087786" cy="6375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3600">
                <a:solidFill>
                  <a:srgbClr val="163E64"/>
                </a:solidFill>
              </a:defRPr>
            </a:lvl1pPr>
          </a:lstStyle>
          <a:p>
            <a:pPr/>
            <a:r>
              <a:t>Oura</a:t>
            </a:r>
          </a:p>
        </p:txBody>
      </p:sp>
      <p:pic>
        <p:nvPicPr>
          <p:cNvPr id="161" name="IMG_5878.jpg" descr="IMG_5878.jpg"/>
          <p:cNvPicPr>
            <a:picLocks noChangeAspect="1"/>
          </p:cNvPicPr>
          <p:nvPr/>
        </p:nvPicPr>
        <p:blipFill>
          <a:blip r:embed="rId5">
            <a:extLst/>
          </a:blip>
          <a:stretch>
            <a:fillRect/>
          </a:stretch>
        </p:blipFill>
        <p:spPr>
          <a:xfrm>
            <a:off x="6281566" y="1632161"/>
            <a:ext cx="4719937" cy="3282468"/>
          </a:xfrm>
          <a:prstGeom prst="rect">
            <a:avLst/>
          </a:prstGeom>
          <a:ln w="12700">
            <a:miter lim="400000"/>
          </a:ln>
        </p:spPr>
      </p:pic>
      <p:pic>
        <p:nvPicPr>
          <p:cNvPr id="162" name="IMG_5877.jpg" descr="IMG_5877.jpg"/>
          <p:cNvPicPr>
            <a:picLocks noChangeAspect="1"/>
          </p:cNvPicPr>
          <p:nvPr/>
        </p:nvPicPr>
        <p:blipFill>
          <a:blip r:embed="rId6">
            <a:extLst/>
          </a:blip>
          <a:stretch>
            <a:fillRect/>
          </a:stretch>
        </p:blipFill>
        <p:spPr>
          <a:xfrm>
            <a:off x="1077921" y="1124793"/>
            <a:ext cx="3216913" cy="4608414"/>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6" name="Picture 2" descr="Picture 2"/>
          <p:cNvPicPr>
            <a:picLocks noChangeAspect="1"/>
          </p:cNvPicPr>
          <p:nvPr/>
        </p:nvPicPr>
        <p:blipFill>
          <a:blip r:embed="rId3">
            <a:extLst/>
          </a:blip>
          <a:srcRect l="0" t="13593" r="0" b="13590"/>
          <a:stretch>
            <a:fillRect/>
          </a:stretch>
        </p:blipFill>
        <p:spPr>
          <a:xfrm>
            <a:off x="0" y="347606"/>
            <a:ext cx="12192000" cy="6858004"/>
          </a:xfrm>
          <a:prstGeom prst="rect">
            <a:avLst/>
          </a:prstGeom>
          <a:ln w="12700">
            <a:miter lim="400000"/>
          </a:ln>
        </p:spPr>
      </p:pic>
      <p:pic>
        <p:nvPicPr>
          <p:cNvPr id="167" name="Picture 12" descr="Picture 12"/>
          <p:cNvPicPr>
            <a:picLocks noChangeAspect="1"/>
          </p:cNvPicPr>
          <p:nvPr/>
        </p:nvPicPr>
        <p:blipFill>
          <a:blip r:embed="rId4">
            <a:extLst/>
          </a:blip>
          <a:stretch>
            <a:fillRect/>
          </a:stretch>
        </p:blipFill>
        <p:spPr>
          <a:xfrm>
            <a:off x="10949044" y="5869468"/>
            <a:ext cx="955944" cy="736078"/>
          </a:xfrm>
          <a:prstGeom prst="rect">
            <a:avLst/>
          </a:prstGeom>
          <a:ln w="12700">
            <a:miter lim="400000"/>
          </a:ln>
        </p:spPr>
      </p:pic>
      <p:sp>
        <p:nvSpPr>
          <p:cNvPr id="168" name="TextBox 3"/>
          <p:cNvSpPr txBox="1"/>
          <p:nvPr/>
        </p:nvSpPr>
        <p:spPr>
          <a:xfrm>
            <a:off x="1552107" y="207050"/>
            <a:ext cx="9087786" cy="6375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3600">
                <a:solidFill>
                  <a:srgbClr val="163E64"/>
                </a:solidFill>
              </a:defRPr>
            </a:lvl1pPr>
          </a:lstStyle>
          <a:p>
            <a:pPr/>
            <a:r>
              <a:t>Oura</a:t>
            </a:r>
          </a:p>
        </p:txBody>
      </p:sp>
      <p:pic>
        <p:nvPicPr>
          <p:cNvPr id="169" name="IMG_5880.jpg" descr="IMG_5880.jpg"/>
          <p:cNvPicPr>
            <a:picLocks noChangeAspect="1"/>
          </p:cNvPicPr>
          <p:nvPr/>
        </p:nvPicPr>
        <p:blipFill>
          <a:blip r:embed="rId5">
            <a:extLst/>
          </a:blip>
          <a:stretch>
            <a:fillRect/>
          </a:stretch>
        </p:blipFill>
        <p:spPr>
          <a:xfrm>
            <a:off x="6003820" y="1645496"/>
            <a:ext cx="5064168" cy="3567008"/>
          </a:xfrm>
          <a:prstGeom prst="rect">
            <a:avLst/>
          </a:prstGeom>
          <a:ln w="12700">
            <a:miter lim="400000"/>
          </a:ln>
        </p:spPr>
      </p:pic>
      <p:pic>
        <p:nvPicPr>
          <p:cNvPr id="170" name="IMG_5879.jpg" descr="IMG_5879.jpg"/>
          <p:cNvPicPr>
            <a:picLocks noChangeAspect="1"/>
          </p:cNvPicPr>
          <p:nvPr/>
        </p:nvPicPr>
        <p:blipFill>
          <a:blip r:embed="rId6">
            <a:extLst/>
          </a:blip>
          <a:stretch>
            <a:fillRect/>
          </a:stretch>
        </p:blipFill>
        <p:spPr>
          <a:xfrm>
            <a:off x="1057702" y="1146475"/>
            <a:ext cx="3388328" cy="4565050"/>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4" name="Picture 2" descr="Picture 2"/>
          <p:cNvPicPr>
            <a:picLocks noChangeAspect="1"/>
          </p:cNvPicPr>
          <p:nvPr/>
        </p:nvPicPr>
        <p:blipFill>
          <a:blip r:embed="rId3">
            <a:extLst/>
          </a:blip>
          <a:srcRect l="0" t="13593" r="0" b="13590"/>
          <a:stretch>
            <a:fillRect/>
          </a:stretch>
        </p:blipFill>
        <p:spPr>
          <a:xfrm>
            <a:off x="0" y="347606"/>
            <a:ext cx="12192000" cy="6858004"/>
          </a:xfrm>
          <a:prstGeom prst="rect">
            <a:avLst/>
          </a:prstGeom>
          <a:ln w="12700">
            <a:miter lim="400000"/>
          </a:ln>
        </p:spPr>
      </p:pic>
      <p:pic>
        <p:nvPicPr>
          <p:cNvPr id="175" name="Picture 12" descr="Picture 12"/>
          <p:cNvPicPr>
            <a:picLocks noChangeAspect="1"/>
          </p:cNvPicPr>
          <p:nvPr/>
        </p:nvPicPr>
        <p:blipFill>
          <a:blip r:embed="rId4">
            <a:extLst/>
          </a:blip>
          <a:stretch>
            <a:fillRect/>
          </a:stretch>
        </p:blipFill>
        <p:spPr>
          <a:xfrm>
            <a:off x="10949044" y="5869468"/>
            <a:ext cx="955944" cy="736078"/>
          </a:xfrm>
          <a:prstGeom prst="rect">
            <a:avLst/>
          </a:prstGeom>
          <a:ln w="12700">
            <a:miter lim="400000"/>
          </a:ln>
        </p:spPr>
      </p:pic>
      <p:sp>
        <p:nvSpPr>
          <p:cNvPr id="176" name="TextBox 3"/>
          <p:cNvSpPr txBox="1"/>
          <p:nvPr/>
        </p:nvSpPr>
        <p:spPr>
          <a:xfrm>
            <a:off x="1552107" y="207050"/>
            <a:ext cx="9087786" cy="6375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3600">
                <a:solidFill>
                  <a:srgbClr val="163E64"/>
                </a:solidFill>
              </a:defRPr>
            </a:lvl1pPr>
          </a:lstStyle>
          <a:p>
            <a:pPr/>
            <a:r>
              <a:t>Oura</a:t>
            </a:r>
          </a:p>
        </p:txBody>
      </p:sp>
      <p:pic>
        <p:nvPicPr>
          <p:cNvPr id="177" name="IMG_5881.jpg" descr="IMG_5881.jpg"/>
          <p:cNvPicPr>
            <a:picLocks noChangeAspect="1"/>
          </p:cNvPicPr>
          <p:nvPr/>
        </p:nvPicPr>
        <p:blipFill>
          <a:blip r:embed="rId5">
            <a:extLst/>
          </a:blip>
          <a:stretch>
            <a:fillRect/>
          </a:stretch>
        </p:blipFill>
        <p:spPr>
          <a:xfrm>
            <a:off x="835655" y="1513695"/>
            <a:ext cx="4142012" cy="4161277"/>
          </a:xfrm>
          <a:prstGeom prst="rect">
            <a:avLst/>
          </a:prstGeom>
          <a:ln w="12700">
            <a:miter lim="400000"/>
          </a:ln>
        </p:spPr>
      </p:pic>
      <p:pic>
        <p:nvPicPr>
          <p:cNvPr id="178" name="IMG_5882.jpg" descr="IMG_5882.jpg"/>
          <p:cNvPicPr>
            <a:picLocks noChangeAspect="1"/>
          </p:cNvPicPr>
          <p:nvPr/>
        </p:nvPicPr>
        <p:blipFill>
          <a:blip r:embed="rId6">
            <a:extLst/>
          </a:blip>
          <a:stretch>
            <a:fillRect/>
          </a:stretch>
        </p:blipFill>
        <p:spPr>
          <a:xfrm>
            <a:off x="6072619" y="1759615"/>
            <a:ext cx="5411151" cy="3669437"/>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2" name="Picture 2" descr="Picture 2"/>
          <p:cNvPicPr>
            <a:picLocks noChangeAspect="1"/>
          </p:cNvPicPr>
          <p:nvPr/>
        </p:nvPicPr>
        <p:blipFill>
          <a:blip r:embed="rId3">
            <a:extLst/>
          </a:blip>
          <a:srcRect l="0" t="13593" r="0" b="13591"/>
          <a:stretch>
            <a:fillRect/>
          </a:stretch>
        </p:blipFill>
        <p:spPr>
          <a:xfrm>
            <a:off x="0" y="347606"/>
            <a:ext cx="12192000" cy="6858004"/>
          </a:xfrm>
          <a:prstGeom prst="rect">
            <a:avLst/>
          </a:prstGeom>
          <a:ln w="12700">
            <a:miter lim="400000"/>
          </a:ln>
        </p:spPr>
      </p:pic>
      <p:pic>
        <p:nvPicPr>
          <p:cNvPr id="183" name="Picture 12" descr="Picture 12"/>
          <p:cNvPicPr>
            <a:picLocks noChangeAspect="1"/>
          </p:cNvPicPr>
          <p:nvPr/>
        </p:nvPicPr>
        <p:blipFill>
          <a:blip r:embed="rId4">
            <a:extLst/>
          </a:blip>
          <a:stretch>
            <a:fillRect/>
          </a:stretch>
        </p:blipFill>
        <p:spPr>
          <a:xfrm>
            <a:off x="10949044" y="5869468"/>
            <a:ext cx="955944" cy="736078"/>
          </a:xfrm>
          <a:prstGeom prst="rect">
            <a:avLst/>
          </a:prstGeom>
          <a:ln w="12700">
            <a:miter lim="400000"/>
          </a:ln>
        </p:spPr>
      </p:pic>
      <p:sp>
        <p:nvSpPr>
          <p:cNvPr id="184" name="TextBox 2"/>
          <p:cNvSpPr txBox="1"/>
          <p:nvPr/>
        </p:nvSpPr>
        <p:spPr>
          <a:xfrm>
            <a:off x="1758905" y="1875537"/>
            <a:ext cx="8674190" cy="313232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p>
            <a:pPr algn="ctr">
              <a:defRPr sz="2000">
                <a:latin typeface="+mj-lt"/>
                <a:ea typeface="+mj-ea"/>
                <a:cs typeface="+mj-cs"/>
                <a:sym typeface="Helvetica Neue"/>
              </a:defRPr>
            </a:pPr>
            <a:r>
              <a:t>Oura showed:</a:t>
            </a:r>
          </a:p>
          <a:p>
            <a:pPr algn="ctr">
              <a:defRPr sz="2000">
                <a:latin typeface="+mj-lt"/>
                <a:ea typeface="+mj-ea"/>
                <a:cs typeface="+mj-cs"/>
                <a:sym typeface="Helvetica Neue"/>
              </a:defRPr>
            </a:pPr>
            <a:r>
              <a:t>Poor sleep • Poor recovery • Low HRV</a:t>
            </a:r>
          </a:p>
          <a:p>
            <a:pPr>
              <a:defRPr sz="2000">
                <a:latin typeface="+mj-lt"/>
                <a:ea typeface="+mj-ea"/>
                <a:cs typeface="+mj-cs"/>
                <a:sym typeface="Helvetica Neue"/>
              </a:defRPr>
            </a:pPr>
          </a:p>
          <a:p>
            <a:pPr algn="ctr">
              <a:defRPr sz="2000">
                <a:latin typeface="+mj-lt"/>
                <a:ea typeface="+mj-ea"/>
                <a:cs typeface="+mj-cs"/>
                <a:sym typeface="Helvetica Neue"/>
              </a:defRPr>
            </a:pPr>
            <a:r>
              <a:t>What would you recommend?</a:t>
            </a:r>
          </a:p>
          <a:p>
            <a:pPr>
              <a:defRPr sz="2000">
                <a:latin typeface="+mj-lt"/>
                <a:ea typeface="+mj-ea"/>
                <a:cs typeface="+mj-cs"/>
                <a:sym typeface="Helvetica Neue"/>
              </a:defRPr>
            </a:pPr>
          </a:p>
          <a:p>
            <a:pPr algn="ctr">
              <a:defRPr sz="2000">
                <a:latin typeface="+mj-lt"/>
                <a:ea typeface="+mj-ea"/>
                <a:cs typeface="+mj-cs"/>
                <a:sym typeface="Helvetica Neue"/>
              </a:defRPr>
            </a:pPr>
            <a:r>
              <a:t>WHAT OURA DIDN'T KNOW</a:t>
            </a:r>
          </a:p>
          <a:p>
            <a:pPr algn="ctr">
              <a:defRPr sz="2000">
                <a:latin typeface="+mj-lt"/>
                <a:ea typeface="+mj-ea"/>
                <a:cs typeface="+mj-cs"/>
                <a:sym typeface="Helvetica Neue"/>
              </a:defRPr>
            </a:pPr>
            <a:r>
              <a:t>Two children under two • Interrupted sleep • Newborn feedings</a:t>
            </a:r>
          </a:p>
          <a:p>
            <a:pPr algn="ctr">
              <a:defRPr sz="2000">
                <a:latin typeface="+mj-lt"/>
                <a:ea typeface="+mj-ea"/>
                <a:cs typeface="+mj-cs"/>
                <a:sym typeface="Helvetica Neue"/>
              </a:defRPr>
            </a:pPr>
            <a:r>
              <a:t>Stress wasn't pathology • Recovery wasn't ‘broken’</a:t>
            </a:r>
          </a:p>
          <a:p>
            <a:pPr>
              <a:defRPr sz="2000">
                <a:latin typeface="+mj-lt"/>
                <a:ea typeface="+mj-ea"/>
                <a:cs typeface="+mj-cs"/>
                <a:sym typeface="Helvetica Neue"/>
              </a:defRPr>
            </a:pPr>
          </a:p>
          <a:p>
            <a:pPr algn="ctr">
              <a:defRPr sz="2000">
                <a:latin typeface="+mj-lt"/>
                <a:ea typeface="+mj-ea"/>
                <a:cs typeface="+mj-cs"/>
                <a:sym typeface="Helvetica Neue"/>
              </a:defRPr>
            </a:pPr>
            <a:r>
              <a:t>DATA WITHOUT CONTEXT IS INCOMPLETE.</a:t>
            </a:r>
          </a:p>
        </p:txBody>
      </p:sp>
      <p:sp>
        <p:nvSpPr>
          <p:cNvPr id="185" name="TextBox 3"/>
          <p:cNvSpPr txBox="1"/>
          <p:nvPr/>
        </p:nvSpPr>
        <p:spPr>
          <a:xfrm>
            <a:off x="1552107" y="207050"/>
            <a:ext cx="9087785" cy="6375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3600">
                <a:solidFill>
                  <a:srgbClr val="163E64"/>
                </a:solidFill>
              </a:defRPr>
            </a:lvl1pPr>
          </a:lstStyle>
          <a:p>
            <a:pPr/>
            <a:r>
              <a:t>Was Oura Wrong?</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Office Theme">
      <a:majorFont>
        <a:latin typeface="Helvetica Neue"/>
        <a:ea typeface="Helvetica Neue"/>
        <a:cs typeface="Helvetica Neue"/>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Office Theme">
      <a:majorFont>
        <a:latin typeface="Helvetica Neue"/>
        <a:ea typeface="Helvetica Neue"/>
        <a:cs typeface="Helvetica Neue"/>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